
<file path=[Content_Types].xml><?xml version="1.0" encoding="utf-8"?>
<Types xmlns="http://schemas.openxmlformats.org/package/2006/content-types">
  <Default Extension="bin" ContentType="application/vnd.openxmlformats-officedocument.oleObject"/>
  <Default Extension="png" ContentType="image/png"/>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69"/>
  </p:notesMasterIdLst>
  <p:sldIdLst>
    <p:sldId id="443" r:id="rId2"/>
    <p:sldId id="447" r:id="rId3"/>
    <p:sldId id="448" r:id="rId4"/>
    <p:sldId id="449" r:id="rId5"/>
    <p:sldId id="450" r:id="rId6"/>
    <p:sldId id="451" r:id="rId7"/>
    <p:sldId id="452" r:id="rId8"/>
    <p:sldId id="453" r:id="rId9"/>
    <p:sldId id="454" r:id="rId10"/>
    <p:sldId id="456" r:id="rId11"/>
    <p:sldId id="457" r:id="rId12"/>
    <p:sldId id="458" r:id="rId13"/>
    <p:sldId id="459" r:id="rId14"/>
    <p:sldId id="460" r:id="rId15"/>
    <p:sldId id="461" r:id="rId16"/>
    <p:sldId id="463" r:id="rId17"/>
    <p:sldId id="464" r:id="rId18"/>
    <p:sldId id="465" r:id="rId19"/>
    <p:sldId id="466" r:id="rId20"/>
    <p:sldId id="512" r:id="rId21"/>
    <p:sldId id="513" r:id="rId22"/>
    <p:sldId id="468" r:id="rId23"/>
    <p:sldId id="469" r:id="rId24"/>
    <p:sldId id="514" r:id="rId25"/>
    <p:sldId id="470" r:id="rId26"/>
    <p:sldId id="471" r:id="rId27"/>
    <p:sldId id="472" r:id="rId28"/>
    <p:sldId id="473" r:id="rId29"/>
    <p:sldId id="474"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493" r:id="rId49"/>
    <p:sldId id="494" r:id="rId50"/>
    <p:sldId id="515" r:id="rId51"/>
    <p:sldId id="496" r:id="rId52"/>
    <p:sldId id="497" r:id="rId53"/>
    <p:sldId id="498" r:id="rId54"/>
    <p:sldId id="499" r:id="rId55"/>
    <p:sldId id="500" r:id="rId56"/>
    <p:sldId id="501" r:id="rId57"/>
    <p:sldId id="502" r:id="rId58"/>
    <p:sldId id="503" r:id="rId59"/>
    <p:sldId id="504" r:id="rId60"/>
    <p:sldId id="505" r:id="rId61"/>
    <p:sldId id="506" r:id="rId62"/>
    <p:sldId id="507" r:id="rId63"/>
    <p:sldId id="516" r:id="rId64"/>
    <p:sldId id="508" r:id="rId65"/>
    <p:sldId id="509" r:id="rId66"/>
    <p:sldId id="510" r:id="rId67"/>
    <p:sldId id="511"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7" d="100"/>
          <a:sy n="87" d="100"/>
        </p:scale>
        <p:origin x="-283" y="88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4.emf"/><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1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5" Type="http://schemas.openxmlformats.org/officeDocument/2006/relationships/image" Target="../media/image39.emf"/><Relationship Id="rId4" Type="http://schemas.openxmlformats.org/officeDocument/2006/relationships/image" Target="../media/image3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28.wmf"/><Relationship Id="rId1" Type="http://schemas.openxmlformats.org/officeDocument/2006/relationships/image" Target="../media/image48.e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B89267-2F02-4675-B896-C1202C2B5EDF}" type="datetimeFigureOut">
              <a:rPr lang="en-US" smtClean="0"/>
              <a:t>1/23/2019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5E07E8-68DE-4FC7-A2AE-F96647C5CBFC}" type="slidenum">
              <a:rPr lang="en-US" smtClean="0"/>
              <a:t>‹#›</a:t>
            </a:fld>
            <a:endParaRPr lang="en-US"/>
          </a:p>
        </p:txBody>
      </p:sp>
    </p:spTree>
    <p:extLst>
      <p:ext uri="{BB962C8B-B14F-4D97-AF65-F5344CB8AC3E}">
        <p14:creationId xmlns:p14="http://schemas.microsoft.com/office/powerpoint/2010/main" val="28804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5E07E8-68DE-4FC7-A2AE-F96647C5CBFC}" type="slidenum">
              <a:rPr lang="en-US" smtClean="0"/>
              <a:t>62</a:t>
            </a:fld>
            <a:endParaRPr lang="en-US"/>
          </a:p>
        </p:txBody>
      </p:sp>
    </p:spTree>
    <p:extLst>
      <p:ext uri="{BB962C8B-B14F-4D97-AF65-F5344CB8AC3E}">
        <p14:creationId xmlns:p14="http://schemas.microsoft.com/office/powerpoint/2010/main" val="1481956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AA0034-8FED-4625-8363-7292CBA59DA5}"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AA0034-8FED-4625-8363-7292CBA59DA5}"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6AA0034-8FED-4625-8363-7292CBA59DA5}"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64DA61E9-6EFB-47F1-8B39-561DC6610DC3}" type="slidenum">
              <a:rPr lang="en-US"/>
              <a:pPr>
                <a:defRPr/>
              </a:pPr>
              <a:t>‹#›</a:t>
            </a:fld>
            <a:endParaRPr lang="en-US"/>
          </a:p>
        </p:txBody>
      </p:sp>
    </p:spTree>
    <p:extLst>
      <p:ext uri="{BB962C8B-B14F-4D97-AF65-F5344CB8AC3E}">
        <p14:creationId xmlns:p14="http://schemas.microsoft.com/office/powerpoint/2010/main" val="4089021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Constantia" pitchFamily="18" charset="0"/>
              </a:defRPr>
            </a:lvl1pPr>
            <a:lvl2pP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AA0034-8FED-4625-8363-7292CBA59DA5}"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
        <p:nvSpPr>
          <p:cNvPr id="7" name="Title 6"/>
          <p:cNvSpPr>
            <a:spLocks noGrp="1"/>
          </p:cNvSpPr>
          <p:nvPr>
            <p:ph type="title"/>
          </p:nvPr>
        </p:nvSpPr>
        <p:spPr/>
        <p:txBody>
          <a:bodyPr/>
          <a:lstStyle>
            <a:lvl1pPr>
              <a:defRPr>
                <a:latin typeface="Constantia" pitchFamily="18" charset="0"/>
              </a:defRPr>
            </a:lvl1p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AA0034-8FED-4625-8363-7292CBA59DA5}"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Constantia" pitchFamily="18" charset="0"/>
              </a:defRPr>
            </a:lvl1p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F6AA0034-8FED-4625-8363-7292CBA59DA5}"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D2012-B45D-4C6B-92F5-A2BF9F75CD0D}"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lvl1pPr marL="342900" indent="-342900">
              <a:buClr>
                <a:srgbClr val="C00000"/>
              </a:buClr>
              <a:buFont typeface="Wingdings" pitchFamily="2" charset="2"/>
              <a:buChar char="Ø"/>
              <a:defRPr>
                <a:latin typeface="Constantia" pitchFamily="18" charset="0"/>
              </a:defRPr>
            </a:lvl1pPr>
            <a:lvl2pPr marL="644843" indent="-342900">
              <a:buClr>
                <a:srgbClr val="C00000"/>
              </a:buClr>
              <a:buFont typeface="Arial" pitchFamily="34" charset="0"/>
              <a:buChar cha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lvl1pPr marL="342900" indent="-342900">
              <a:buClr>
                <a:srgbClr val="C00000"/>
              </a:buClr>
              <a:buFont typeface="Wingdings" pitchFamily="2" charset="2"/>
              <a:buChar char="Ø"/>
              <a:defRPr>
                <a:latin typeface="Constantia" pitchFamily="18" charset="0"/>
              </a:defRPr>
            </a:lvl1pPr>
            <a:lvl2pPr marL="644843" indent="-342900">
              <a:buClr>
                <a:srgbClr val="C00000"/>
              </a:buClr>
              <a:buFont typeface="Arial" pitchFamily="34" charset="0"/>
              <a:buChar cha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AA0034-8FED-4625-8363-7292CBA59DA5}" type="datetimeFigureOut">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AA0034-8FED-4625-8363-7292CBA59DA5}"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6AA0034-8FED-4625-8363-7292CBA59DA5}" type="datetimeFigureOut">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6AA0034-8FED-4625-8363-7292CBA59DA5}"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D2012-B45D-4C6B-92F5-A2BF9F75CD0D}"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AA0034-8FED-4625-8363-7292CBA59DA5}"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D2012-B45D-4C6B-92F5-A2BF9F75CD0D}"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F6AA0034-8FED-4625-8363-7292CBA59DA5}" type="datetimeFigureOut">
              <a:rPr lang="en-US" smtClean="0"/>
              <a:t>1/23/2019</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970D2012-B45D-4C6B-92F5-A2BF9F75CD0D}" type="slidenum">
              <a:rPr lang="en-US" smtClean="0"/>
              <a:t>‹#›</a:t>
            </a:fld>
            <a:endParaRPr lang="en-US"/>
          </a:p>
        </p:txBody>
      </p:sp>
      <p:sp>
        <p:nvSpPr>
          <p:cNvPr id="3" name="Text Placeholder 2"/>
          <p:cNvSpPr>
            <a:spLocks noGrp="1"/>
          </p:cNvSpPr>
          <p:nvPr>
            <p:ph type="body" idx="1"/>
          </p:nvPr>
        </p:nvSpPr>
        <p:spPr>
          <a:xfrm>
            <a:off x="872067" y="2020822"/>
            <a:ext cx="7408333" cy="410534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b="1" kern="1200">
          <a:solidFill>
            <a:srgbClr val="FFFFFF"/>
          </a:solidFill>
          <a:latin typeface="Constantia"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buClr>
          <a:srgbClr val="C00000"/>
        </a:buClr>
        <a:buSzPct val="100000"/>
        <a:buFont typeface="Wingdings" pitchFamily="2" charset="2"/>
        <a:buChar char="Ø"/>
        <a:defRPr sz="2400" kern="1200">
          <a:solidFill>
            <a:schemeClr val="tx2"/>
          </a:solidFill>
          <a:latin typeface="Constantia" pitchFamily="18" charset="0"/>
          <a:ea typeface="+mn-ea"/>
          <a:cs typeface="+mn-cs"/>
        </a:defRPr>
      </a:lvl1pPr>
      <a:lvl2pPr marL="644843" indent="-342900" algn="l" defTabSz="914400" rtl="0" eaLnBrk="1" latinLnBrk="0" hangingPunct="1">
        <a:spcBef>
          <a:spcPct val="20000"/>
        </a:spcBef>
        <a:buClr>
          <a:schemeClr val="accent1"/>
        </a:buClr>
        <a:buSzPct val="100000"/>
        <a:buFont typeface="Arial" pitchFamily="34" charset="0"/>
        <a:buChar char="•"/>
        <a:defRPr sz="2200" kern="1200">
          <a:solidFill>
            <a:schemeClr val="tx2"/>
          </a:solidFill>
          <a:latin typeface="Constantia" pitchFamily="18" charset="0"/>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Constantia" pitchFamily="18" charset="0"/>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Constantia" pitchFamily="18" charset="0"/>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Constantia" pitchFamily="18" charset="0"/>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0.png"/><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13.pn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xml"/><Relationship Id="rId7" Type="http://schemas.openxmlformats.org/officeDocument/2006/relationships/image" Target="../media/image11.wmf"/><Relationship Id="rId2" Type="http://schemas.openxmlformats.org/officeDocument/2006/relationships/tags" Target="../tags/tag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Layout" Target="../slideLayouts/slideLayout2.xml"/><Relationship Id="rId10" Type="http://schemas.openxmlformats.org/officeDocument/2006/relationships/image" Target="../media/image15.png"/><Relationship Id="rId4" Type="http://schemas.openxmlformats.org/officeDocument/2006/relationships/tags" Target="../tags/tag7.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16.emf"/><Relationship Id="rId5" Type="http://schemas.openxmlformats.org/officeDocument/2006/relationships/oleObject" Target="../embeddings/oleObject10.bin"/><Relationship Id="rId4" Type="http://schemas.openxmlformats.org/officeDocument/2006/relationships/image" Target="../media/image11.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10.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0.wmf"/><Relationship Id="rId5" Type="http://schemas.openxmlformats.org/officeDocument/2006/relationships/oleObject" Target="../embeddings/oleObject13.bin"/><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24.emf"/><Relationship Id="rId5" Type="http://schemas.openxmlformats.org/officeDocument/2006/relationships/oleObject" Target="../embeddings/oleObject17.bin"/><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8.wmf"/><Relationship Id="rId5" Type="http://schemas.openxmlformats.org/officeDocument/2006/relationships/oleObject" Target="../embeddings/oleObject22.bin"/><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17.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31.wmf"/><Relationship Id="rId5" Type="http://schemas.openxmlformats.org/officeDocument/2006/relationships/oleObject" Target="../embeddings/oleObject27.bin"/><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Microsoft_Visio_2003-2010_Drawing1.vsd"/><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36.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43.wmf"/><Relationship Id="rId5" Type="http://schemas.openxmlformats.org/officeDocument/2006/relationships/oleObject" Target="../embeddings/oleObject38.bin"/><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38.wmf"/><Relationship Id="rId5" Type="http://schemas.openxmlformats.org/officeDocument/2006/relationships/oleObject" Target="../embeddings/oleObject40.bin"/><Relationship Id="rId10" Type="http://schemas.openxmlformats.org/officeDocument/2006/relationships/image" Target="../media/image45.emf"/><Relationship Id="rId4" Type="http://schemas.openxmlformats.org/officeDocument/2006/relationships/image" Target="../media/image37.wmf"/><Relationship Id="rId9" Type="http://schemas.openxmlformats.org/officeDocument/2006/relationships/oleObject" Target="../embeddings/oleObject4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47.emf"/></Relationships>
</file>

<file path=ppt/slides/_rels/slide44.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51.wmf"/><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28.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image" Target="../media/image52.wmf"/><Relationship Id="rId10" Type="http://schemas.openxmlformats.org/officeDocument/2006/relationships/image" Target="../media/image50.wmf"/><Relationship Id="rId4" Type="http://schemas.openxmlformats.org/officeDocument/2006/relationships/image" Target="../media/image48.emf"/><Relationship Id="rId9" Type="http://schemas.openxmlformats.org/officeDocument/2006/relationships/oleObject" Target="../embeddings/oleObject48.bin"/><Relationship Id="rId14" Type="http://schemas.openxmlformats.org/officeDocument/2006/relationships/oleObject" Target="../embeddings/oleObject5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image" Target="../media/image5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xml"/><Relationship Id="rId1" Type="http://schemas.openxmlformats.org/officeDocument/2006/relationships/vmlDrawing" Target="../drawings/vmlDrawing31.vml"/><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xml"/><Relationship Id="rId1" Type="http://schemas.openxmlformats.org/officeDocument/2006/relationships/vmlDrawing" Target="../drawings/vmlDrawing32.vml"/><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58.emf"/><Relationship Id="rId5" Type="http://schemas.openxmlformats.org/officeDocument/2006/relationships/oleObject" Target="../embeddings/oleObject57.bin"/><Relationship Id="rId4" Type="http://schemas.openxmlformats.org/officeDocument/2006/relationships/image" Target="../media/image57.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60.wmf"/><Relationship Id="rId5" Type="http://schemas.openxmlformats.org/officeDocument/2006/relationships/oleObject" Target="../embeddings/oleObject59.bin"/><Relationship Id="rId4" Type="http://schemas.openxmlformats.org/officeDocument/2006/relationships/image" Target="../media/image5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2.xml"/><Relationship Id="rId1" Type="http://schemas.openxmlformats.org/officeDocument/2006/relationships/vmlDrawing" Target="../drawings/vmlDrawing36.vml"/><Relationship Id="rId4" Type="http://schemas.openxmlformats.org/officeDocument/2006/relationships/image" Target="../media/image6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62.emf"/></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64.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65.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2.xml"/><Relationship Id="rId1" Type="http://schemas.openxmlformats.org/officeDocument/2006/relationships/vmlDrawing" Target="../drawings/vmlDrawing40.vml"/><Relationship Id="rId4" Type="http://schemas.openxmlformats.org/officeDocument/2006/relationships/image" Target="../media/image66.emf"/></Relationships>
</file>

<file path=ppt/slides/_rels/slide6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69.emf"/></Relationships>
</file>

<file path=ppt/slides/_rels/slide6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1227991" y="2209800"/>
            <a:ext cx="6994377" cy="2057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42840" y="2515225"/>
            <a:ext cx="6860931" cy="1446550"/>
          </a:xfrm>
          <a:prstGeom prst="rect">
            <a:avLst/>
          </a:prstGeom>
          <a:noFill/>
        </p:spPr>
        <p:txBody>
          <a:bodyPr wrap="square" rtlCol="0">
            <a:spAutoFit/>
          </a:bodyPr>
          <a:lstStyle/>
          <a:p>
            <a:pPr algn="ctr"/>
            <a:r>
              <a:rPr lang="en-US" sz="4400" b="1" smtClean="0">
                <a:solidFill>
                  <a:srgbClr val="FFFF00"/>
                </a:solidFill>
                <a:latin typeface="Constantia" pitchFamily="18" charset="0"/>
              </a:rPr>
              <a:t>1.6. Transistor trường (FET)</a:t>
            </a:r>
            <a:endParaRPr lang="en-US" sz="4400" b="1">
              <a:solidFill>
                <a:srgbClr val="FFFF00"/>
              </a:solidFill>
              <a:latin typeface="Constantia" pitchFamily="18" charset="0"/>
            </a:endParaRPr>
          </a:p>
        </p:txBody>
      </p:sp>
    </p:spTree>
    <p:extLst>
      <p:ext uri="{BB962C8B-B14F-4D97-AF65-F5344CB8AC3E}">
        <p14:creationId xmlns:p14="http://schemas.microsoft.com/office/powerpoint/2010/main" val="2222118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338328"/>
            <a:ext cx="8229600" cy="652272"/>
          </a:xfrm>
        </p:spPr>
        <p:txBody>
          <a:bodyPr>
            <a:noAutofit/>
          </a:bodyPr>
          <a:lstStyle/>
          <a:p>
            <a:r>
              <a:rPr lang="de-DE" smtClean="0">
                <a:solidFill>
                  <a:schemeClr val="bg1"/>
                </a:solidFill>
              </a:rPr>
              <a:t>Nguyên lý hoạt động của JFET</a:t>
            </a:r>
            <a:endParaRPr lang="en-US" i="1" smtClean="0">
              <a:solidFill>
                <a:schemeClr val="bg1"/>
              </a:solidFill>
              <a:latin typeface=".VnTime" pitchFamily="34" charset="0"/>
            </a:endParaRPr>
          </a:p>
        </p:txBody>
      </p:sp>
      <mc:AlternateContent xmlns:mc="http://schemas.openxmlformats.org/markup-compatibility/2006" xmlns:a14="http://schemas.microsoft.com/office/drawing/2010/main">
        <mc:Choice Requires="a14">
          <p:sp>
            <p:nvSpPr>
              <p:cNvPr id="23556" name="Rectangle 3"/>
              <p:cNvSpPr>
                <a:spLocks noGrp="1" noChangeArrowheads="1"/>
              </p:cNvSpPr>
              <p:nvPr>
                <p:ph type="body" idx="1"/>
              </p:nvPr>
            </p:nvSpPr>
            <p:spPr>
              <a:xfrm>
                <a:off x="457200" y="1143000"/>
                <a:ext cx="8305800" cy="5562600"/>
              </a:xfrm>
            </p:spPr>
            <p:txBody>
              <a:bodyPr>
                <a:noAutofit/>
              </a:bodyPr>
              <a:lstStyle/>
              <a:p>
                <a:pPr>
                  <a:defRPr/>
                </a:pPr>
                <a:r>
                  <a:rPr lang="en-US" sz="2800" smtClean="0"/>
                  <a:t>Để phân cực cho JFET hoạt động người ta đưa điện áp tới các cực của JFET sao cho: </a:t>
                </a:r>
                <a:endParaRPr lang="vi-VN" sz="2800" smtClean="0"/>
              </a:p>
              <a:p>
                <a:pPr lvl="1">
                  <a:defRPr/>
                </a:pPr>
                <a:r>
                  <a:rPr lang="en-US" sz="2400" i="1" smtClean="0">
                    <a:solidFill>
                      <a:srgbClr val="C00000"/>
                    </a:solidFill>
                  </a:rPr>
                  <a:t>Chuyển tiếp P_N bao quanh kênh dẫn được phân cực ngược</a:t>
                </a:r>
                <a:endParaRPr lang="vi-VN" sz="2400" i="1" smtClean="0">
                  <a:solidFill>
                    <a:srgbClr val="C00000"/>
                  </a:solidFill>
                </a:endParaRPr>
              </a:p>
              <a:p>
                <a:pPr lvl="1">
                  <a:defRPr/>
                </a:pPr>
                <a:r>
                  <a:rPr lang="en-US" sz="2400" smtClean="0">
                    <a:solidFill>
                      <a:srgbClr val="C00000"/>
                    </a:solidFill>
                  </a:rPr>
                  <a:t>Hạt dẫn đa số trong kênh dẫn dịch chuyển từ cực S tới cực D</a:t>
                </a:r>
                <a:endParaRPr lang="vi-VN" sz="2400" b="1" i="1" smtClean="0">
                  <a:solidFill>
                    <a:srgbClr val="C00000"/>
                  </a:solidFill>
                </a:endParaRPr>
              </a:p>
              <a:p>
                <a:pPr>
                  <a:defRPr/>
                </a:pPr>
                <a:r>
                  <a:rPr lang="en-US" sz="2800" smtClean="0"/>
                  <a:t>Điều kiện phân cực cho JFET (kênh N)  là:</a:t>
                </a:r>
                <a:endParaRPr lang="de-DE" sz="2800" smtClean="0"/>
              </a:p>
              <a:p>
                <a:pPr lvl="2">
                  <a:buFont typeface="Arial" pitchFamily="34" charset="0"/>
                  <a:buChar char="•"/>
                  <a:defRPr/>
                </a:pPr>
                <a:r>
                  <a:rPr lang="en-US" sz="2800" i="1" smtClean="0"/>
                  <a:t> </a:t>
                </a:r>
                <a14:m>
                  <m:oMath xmlns:m="http://schemas.openxmlformats.org/officeDocument/2006/math">
                    <m:sSub>
                      <m:sSubPr>
                        <m:ctrlPr>
                          <a:rPr lang="en-US" sz="2400" i="1" smtClean="0">
                            <a:latin typeface="Cambria Math"/>
                          </a:rPr>
                        </m:ctrlPr>
                      </m:sSubPr>
                      <m:e>
                        <m:r>
                          <a:rPr lang="en-US" sz="2400" b="0" i="1" smtClean="0">
                            <a:latin typeface="Cambria Math"/>
                          </a:rPr>
                          <m:t>𝑈</m:t>
                        </m:r>
                      </m:e>
                      <m:sub>
                        <m:r>
                          <a:rPr lang="en-US" sz="2400" b="0" i="1" smtClean="0">
                            <a:latin typeface="Cambria Math"/>
                          </a:rPr>
                          <m:t>𝑃</m:t>
                        </m:r>
                      </m:sub>
                    </m:sSub>
                    <m:r>
                      <a:rPr lang="en-US" sz="2400" b="0" i="1" smtClean="0">
                        <a:latin typeface="Cambria Math"/>
                      </a:rPr>
                      <m:t>&lt;</m:t>
                    </m:r>
                    <m:sSub>
                      <m:sSubPr>
                        <m:ctrlPr>
                          <a:rPr lang="en-US" sz="2400" b="0" i="1" smtClean="0">
                            <a:latin typeface="Cambria Math"/>
                          </a:rPr>
                        </m:ctrlPr>
                      </m:sSubPr>
                      <m:e>
                        <m:r>
                          <a:rPr lang="en-US" sz="2400" b="0" i="1" smtClean="0">
                            <a:latin typeface="Cambria Math"/>
                          </a:rPr>
                          <m:t>𝑈</m:t>
                        </m:r>
                      </m:e>
                      <m:sub>
                        <m:r>
                          <a:rPr lang="en-US" sz="2400" b="0" i="1" smtClean="0">
                            <a:latin typeface="Cambria Math"/>
                          </a:rPr>
                          <m:t>𝐺𝑆</m:t>
                        </m:r>
                      </m:sub>
                    </m:sSub>
                    <m:r>
                      <a:rPr lang="en-US" sz="2400" b="0" i="1" smtClean="0">
                        <a:latin typeface="Cambria Math"/>
                      </a:rPr>
                      <m:t>&lt;0</m:t>
                    </m:r>
                  </m:oMath>
                </a14:m>
                <a:endParaRPr lang="en-US" sz="2400" b="0" i="1" smtClean="0"/>
              </a:p>
              <a:p>
                <a:pPr lvl="2">
                  <a:buFont typeface="Arial" pitchFamily="34" charset="0"/>
                  <a:buChar char="•"/>
                  <a:defRPr/>
                </a:pPr>
                <a:r>
                  <a:rPr lang="en-US" sz="2400" i="1" smtClean="0"/>
                  <a:t> </a:t>
                </a:r>
                <a14:m>
                  <m:oMath xmlns:m="http://schemas.openxmlformats.org/officeDocument/2006/math">
                    <m:sSub>
                      <m:sSubPr>
                        <m:ctrlPr>
                          <a:rPr lang="en-US" sz="2400" i="1" smtClean="0">
                            <a:latin typeface="Cambria Math"/>
                          </a:rPr>
                        </m:ctrlPr>
                      </m:sSubPr>
                      <m:e>
                        <m:r>
                          <a:rPr lang="en-US" sz="2400" b="0" i="1" smtClean="0">
                            <a:latin typeface="Cambria Math"/>
                          </a:rPr>
                          <m:t>𝑈</m:t>
                        </m:r>
                      </m:e>
                      <m:sub>
                        <m:r>
                          <a:rPr lang="en-US" sz="2400" b="0" i="1" smtClean="0">
                            <a:latin typeface="Cambria Math"/>
                          </a:rPr>
                          <m:t>𝐷𝑆</m:t>
                        </m:r>
                      </m:sub>
                    </m:sSub>
                    <m:r>
                      <a:rPr lang="en-US" sz="2400" b="0" i="1" smtClean="0">
                        <a:latin typeface="Cambria Math"/>
                      </a:rPr>
                      <m:t>&gt;0</m:t>
                    </m:r>
                  </m:oMath>
                </a14:m>
                <a:endParaRPr lang="en-US" sz="2400" i="1" smtClean="0"/>
              </a:p>
              <a:p>
                <a:pPr>
                  <a:defRPr/>
                </a:pPr>
                <a:r>
                  <a:rPr lang="en-US" sz="2800" smtClean="0"/>
                  <a:t>Điều kiện phân cực cho JFET (kênh P)  là:</a:t>
                </a:r>
              </a:p>
              <a:p>
                <a:pPr lvl="2">
                  <a:buFont typeface="Arial" pitchFamily="34" charset="0"/>
                  <a:buChar char="•"/>
                  <a:defRPr/>
                </a:pPr>
                <a14:m>
                  <m:oMath xmlns:m="http://schemas.openxmlformats.org/officeDocument/2006/math">
                    <m:r>
                      <a:rPr lang="en-US" sz="2400" b="0" i="1" smtClean="0">
                        <a:latin typeface="Cambria Math"/>
                      </a:rPr>
                      <m:t>0</m:t>
                    </m:r>
                    <m:r>
                      <a:rPr lang="en-US" sz="2400" i="1">
                        <a:latin typeface="Cambria Math"/>
                      </a:rPr>
                      <m:t>&lt;</m:t>
                    </m:r>
                    <m:sSub>
                      <m:sSubPr>
                        <m:ctrlPr>
                          <a:rPr lang="en-US" sz="2400" i="1">
                            <a:latin typeface="Cambria Math"/>
                          </a:rPr>
                        </m:ctrlPr>
                      </m:sSubPr>
                      <m:e>
                        <m:r>
                          <a:rPr lang="en-US" sz="2400" i="1">
                            <a:latin typeface="Cambria Math"/>
                          </a:rPr>
                          <m:t>𝑈</m:t>
                        </m:r>
                      </m:e>
                      <m:sub>
                        <m:r>
                          <a:rPr lang="en-US" sz="2400" i="1">
                            <a:latin typeface="Cambria Math"/>
                          </a:rPr>
                          <m:t>𝐺𝑆</m:t>
                        </m:r>
                      </m:sub>
                    </m:sSub>
                    <m:r>
                      <a:rPr lang="en-US" sz="2400" i="1">
                        <a:latin typeface="Cambria Math"/>
                      </a:rPr>
                      <m:t>&lt;</m:t>
                    </m:r>
                    <m:sSub>
                      <m:sSubPr>
                        <m:ctrlPr>
                          <a:rPr lang="en-US" sz="2400" i="1" smtClean="0">
                            <a:latin typeface="Cambria Math"/>
                          </a:rPr>
                        </m:ctrlPr>
                      </m:sSubPr>
                      <m:e>
                        <m:r>
                          <a:rPr lang="en-US" sz="2400" b="0" i="1" smtClean="0">
                            <a:latin typeface="Cambria Math"/>
                          </a:rPr>
                          <m:t>𝑈</m:t>
                        </m:r>
                      </m:e>
                      <m:sub>
                        <m:r>
                          <a:rPr lang="en-US" sz="2400" b="0" i="1" smtClean="0">
                            <a:latin typeface="Cambria Math"/>
                          </a:rPr>
                          <m:t>𝑃</m:t>
                        </m:r>
                      </m:sub>
                    </m:sSub>
                  </m:oMath>
                </a14:m>
                <a:endParaRPr lang="en-US" sz="2400" i="1"/>
              </a:p>
              <a:p>
                <a:pPr lvl="2">
                  <a:buFont typeface="Arial" pitchFamily="34" charset="0"/>
                  <a:buChar char="•"/>
                  <a:defRPr/>
                </a:pPr>
                <a:r>
                  <a:rPr lang="en-US" sz="2400" i="1"/>
                  <a:t> </a:t>
                </a:r>
                <a14:m>
                  <m:oMath xmlns:m="http://schemas.openxmlformats.org/officeDocument/2006/math">
                    <m:sSub>
                      <m:sSubPr>
                        <m:ctrlPr>
                          <a:rPr lang="en-US" sz="2400" i="1">
                            <a:latin typeface="Cambria Math"/>
                          </a:rPr>
                        </m:ctrlPr>
                      </m:sSubPr>
                      <m:e>
                        <m:r>
                          <a:rPr lang="en-US" sz="2400" i="1">
                            <a:latin typeface="Cambria Math"/>
                          </a:rPr>
                          <m:t>𝑈</m:t>
                        </m:r>
                      </m:e>
                      <m:sub>
                        <m:r>
                          <a:rPr lang="en-US" sz="2400" i="1">
                            <a:latin typeface="Cambria Math"/>
                          </a:rPr>
                          <m:t>𝐷𝑆</m:t>
                        </m:r>
                      </m:sub>
                    </m:sSub>
                    <m:r>
                      <a:rPr lang="en-US" sz="2400" b="0" i="1" smtClean="0">
                        <a:latin typeface="Cambria Math"/>
                      </a:rPr>
                      <m:t>&lt;</m:t>
                    </m:r>
                    <m:r>
                      <a:rPr lang="en-US" sz="2400" i="1">
                        <a:latin typeface="Cambria Math"/>
                      </a:rPr>
                      <m:t>0</m:t>
                    </m:r>
                  </m:oMath>
                </a14:m>
                <a:endParaRPr lang="en-US" sz="2400" i="1"/>
              </a:p>
            </p:txBody>
          </p:sp>
        </mc:Choice>
        <mc:Fallback xmlns="">
          <p:sp>
            <p:nvSpPr>
              <p:cNvPr id="23556" name="Rectangle 3"/>
              <p:cNvSpPr>
                <a:spLocks noGrp="1" noRot="1" noChangeAspect="1" noMove="1" noResize="1" noEditPoints="1" noAdjustHandles="1" noChangeArrowheads="1" noChangeShapeType="1" noTextEdit="1"/>
              </p:cNvSpPr>
              <p:nvPr>
                <p:ph type="body" idx="1"/>
              </p:nvPr>
            </p:nvSpPr>
            <p:spPr>
              <a:xfrm>
                <a:off x="457200" y="1143000"/>
                <a:ext cx="8305800" cy="5562600"/>
              </a:xfrm>
              <a:blipFill rotWithShape="1">
                <a:blip r:embed="rId2"/>
                <a:stretch>
                  <a:fillRect l="-1247" t="-987"/>
                </a:stretch>
              </a:blipFill>
            </p:spPr>
            <p:txBody>
              <a:bodyPr/>
              <a:lstStyle/>
              <a:p>
                <a:r>
                  <a:rPr lang="en-US">
                    <a:noFill/>
                  </a:rPr>
                  <a:t> </a:t>
                </a:r>
              </a:p>
            </p:txBody>
          </p:sp>
        </mc:Fallback>
      </mc:AlternateContent>
      <p:sp>
        <p:nvSpPr>
          <p:cNvPr id="59396" name="Rectangle 5"/>
          <p:cNvSpPr>
            <a:spLocks noChangeArrowheads="1"/>
          </p:cNvSpPr>
          <p:nvPr/>
        </p:nvSpPr>
        <p:spPr bwMode="auto">
          <a:xfrm>
            <a:off x="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5939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F1BE2F3-0236-4229-B2C1-295E23CB2F67}" type="slidenum">
              <a:rPr lang="en-US" smtClean="0"/>
              <a:pPr eaLnBrk="1" hangingPunct="1"/>
              <a:t>10</a:t>
            </a:fld>
            <a:endParaRPr lang="en-US" smtClean="0"/>
          </a:p>
        </p:txBody>
      </p:sp>
    </p:spTree>
    <p:extLst>
      <p:ext uri="{BB962C8B-B14F-4D97-AF65-F5344CB8AC3E}">
        <p14:creationId xmlns:p14="http://schemas.microsoft.com/office/powerpoint/2010/main" val="1685563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556">
                                            <p:txEl>
                                              <p:pRg st="1" end="1"/>
                                            </p:txEl>
                                          </p:spTgt>
                                        </p:tgtEl>
                                        <p:attrNameLst>
                                          <p:attrName>style.visibility</p:attrName>
                                        </p:attrNameLst>
                                      </p:cBhvr>
                                      <p:to>
                                        <p:strVal val="visible"/>
                                      </p:to>
                                    </p:set>
                                    <p:anim calcmode="lin" valueType="num">
                                      <p:cBhvr additive="base">
                                        <p:cTn id="11" dur="500" fill="hold"/>
                                        <p:tgtEl>
                                          <p:spTgt spid="2355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55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556">
                                            <p:txEl>
                                              <p:pRg st="2" end="2"/>
                                            </p:txEl>
                                          </p:spTgt>
                                        </p:tgtEl>
                                        <p:attrNameLst>
                                          <p:attrName>style.visibility</p:attrName>
                                        </p:attrNameLst>
                                      </p:cBhvr>
                                      <p:to>
                                        <p:strVal val="visible"/>
                                      </p:to>
                                    </p:set>
                                    <p:anim calcmode="lin" valueType="num">
                                      <p:cBhvr additive="base">
                                        <p:cTn id="15" dur="500" fill="hold"/>
                                        <p:tgtEl>
                                          <p:spTgt spid="2355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5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556">
                                            <p:txEl>
                                              <p:pRg st="3" end="3"/>
                                            </p:txEl>
                                          </p:spTgt>
                                        </p:tgtEl>
                                        <p:attrNameLst>
                                          <p:attrName>style.visibility</p:attrName>
                                        </p:attrNameLst>
                                      </p:cBhvr>
                                      <p:to>
                                        <p:strVal val="visible"/>
                                      </p:to>
                                    </p:set>
                                    <p:anim calcmode="lin" valueType="num">
                                      <p:cBhvr additive="base">
                                        <p:cTn id="21" dur="500" fill="hold"/>
                                        <p:tgtEl>
                                          <p:spTgt spid="2355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55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556">
                                            <p:txEl>
                                              <p:pRg st="4" end="4"/>
                                            </p:txEl>
                                          </p:spTgt>
                                        </p:tgtEl>
                                        <p:attrNameLst>
                                          <p:attrName>style.visibility</p:attrName>
                                        </p:attrNameLst>
                                      </p:cBhvr>
                                      <p:to>
                                        <p:strVal val="visible"/>
                                      </p:to>
                                    </p:set>
                                    <p:anim calcmode="lin" valueType="num">
                                      <p:cBhvr additive="base">
                                        <p:cTn id="25" dur="500" fill="hold"/>
                                        <p:tgtEl>
                                          <p:spTgt spid="2355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556">
                                            <p:txEl>
                                              <p:pRg st="5" end="5"/>
                                            </p:txEl>
                                          </p:spTgt>
                                        </p:tgtEl>
                                        <p:attrNameLst>
                                          <p:attrName>style.visibility</p:attrName>
                                        </p:attrNameLst>
                                      </p:cBhvr>
                                      <p:to>
                                        <p:strVal val="visible"/>
                                      </p:to>
                                    </p:set>
                                    <p:anim calcmode="lin" valueType="num">
                                      <p:cBhvr additive="base">
                                        <p:cTn id="29" dur="500" fill="hold"/>
                                        <p:tgtEl>
                                          <p:spTgt spid="2355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55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556">
                                            <p:txEl>
                                              <p:pRg st="6" end="6"/>
                                            </p:txEl>
                                          </p:spTgt>
                                        </p:tgtEl>
                                        <p:attrNameLst>
                                          <p:attrName>style.visibility</p:attrName>
                                        </p:attrNameLst>
                                      </p:cBhvr>
                                      <p:to>
                                        <p:strVal val="visible"/>
                                      </p:to>
                                    </p:set>
                                    <p:anim calcmode="lin" valueType="num">
                                      <p:cBhvr additive="base">
                                        <p:cTn id="35" dur="500" fill="hold"/>
                                        <p:tgtEl>
                                          <p:spTgt spid="2355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55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556">
                                            <p:txEl>
                                              <p:pRg st="7" end="7"/>
                                            </p:txEl>
                                          </p:spTgt>
                                        </p:tgtEl>
                                        <p:attrNameLst>
                                          <p:attrName>style.visibility</p:attrName>
                                        </p:attrNameLst>
                                      </p:cBhvr>
                                      <p:to>
                                        <p:strVal val="visible"/>
                                      </p:to>
                                    </p:set>
                                    <p:anim calcmode="lin" valueType="num">
                                      <p:cBhvr additive="base">
                                        <p:cTn id="39" dur="500" fill="hold"/>
                                        <p:tgtEl>
                                          <p:spTgt spid="2355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355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556">
                                            <p:txEl>
                                              <p:pRg st="8" end="8"/>
                                            </p:txEl>
                                          </p:spTgt>
                                        </p:tgtEl>
                                        <p:attrNameLst>
                                          <p:attrName>style.visibility</p:attrName>
                                        </p:attrNameLst>
                                      </p:cBhvr>
                                      <p:to>
                                        <p:strVal val="visible"/>
                                      </p:to>
                                    </p:set>
                                    <p:anim calcmode="lin" valueType="num">
                                      <p:cBhvr additive="base">
                                        <p:cTn id="43" dur="500" fill="hold"/>
                                        <p:tgtEl>
                                          <p:spTgt spid="2355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55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Grp="1" noChangeArrowheads="1"/>
          </p:cNvSpPr>
          <p:nvPr>
            <p:ph type="title"/>
          </p:nvPr>
        </p:nvSpPr>
        <p:spPr>
          <a:xfrm>
            <a:off x="457200" y="381000"/>
            <a:ext cx="8229600" cy="639763"/>
          </a:xfrm>
        </p:spPr>
        <p:txBody>
          <a:bodyPr>
            <a:noAutofit/>
          </a:bodyPr>
          <a:lstStyle/>
          <a:p>
            <a:r>
              <a:rPr lang="en-US" sz="4000" smtClean="0"/>
              <a:t>JFET kênh N khi chưa phân cực</a:t>
            </a:r>
          </a:p>
        </p:txBody>
      </p:sp>
      <p:graphicFrame>
        <p:nvGraphicFramePr>
          <p:cNvPr id="3074" name="Object 5"/>
          <p:cNvGraphicFramePr>
            <a:graphicFrameLocks noGrp="1" noChangeAspect="1"/>
          </p:cNvGraphicFramePr>
          <p:nvPr>
            <p:ph sz="half" idx="4294967295"/>
            <p:extLst>
              <p:ext uri="{D42A27DB-BD31-4B8C-83A1-F6EECF244321}">
                <p14:modId xmlns:p14="http://schemas.microsoft.com/office/powerpoint/2010/main" val="2530812248"/>
              </p:ext>
            </p:extLst>
          </p:nvPr>
        </p:nvGraphicFramePr>
        <p:xfrm>
          <a:off x="4800600" y="1077686"/>
          <a:ext cx="3981450" cy="5791200"/>
        </p:xfrm>
        <a:graphic>
          <a:graphicData uri="http://schemas.openxmlformats.org/presentationml/2006/ole">
            <mc:AlternateContent xmlns:mc="http://schemas.openxmlformats.org/markup-compatibility/2006">
              <mc:Choice xmlns:v="urn:schemas-microsoft-com:vml" Requires="v">
                <p:oleObj spid="_x0000_s45072" name="Visio" r:id="rId3" imgW="2261616" imgH="3290455" progId="Visio.Drawing.11">
                  <p:embed/>
                </p:oleObj>
              </mc:Choice>
              <mc:Fallback>
                <p:oleObj name="Visio" r:id="rId3" imgW="2261616" imgH="32904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077686"/>
                        <a:ext cx="398145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Box 3"/>
          <p:cNvSpPr txBox="1">
            <a:spLocks noChangeArrowheads="1"/>
          </p:cNvSpPr>
          <p:nvPr/>
        </p:nvSpPr>
        <p:spPr bwMode="auto">
          <a:xfrm>
            <a:off x="381000" y="1905000"/>
            <a:ext cx="4724400" cy="227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lnSpc>
                <a:spcPct val="120000"/>
              </a:lnSpc>
              <a:buFont typeface="Arial" pitchFamily="34" charset="0"/>
              <a:buChar char="•"/>
            </a:pPr>
            <a:r>
              <a:rPr lang="en-US" sz="2400">
                <a:latin typeface="Constantia" pitchFamily="18" charset="0"/>
              </a:rPr>
              <a:t>Khi các cực để hở, JFET chưa hoạt </a:t>
            </a:r>
            <a:r>
              <a:rPr lang="en-US" sz="2400" smtClean="0">
                <a:latin typeface="Constantia" pitchFamily="18" charset="0"/>
              </a:rPr>
              <a:t>động.</a:t>
            </a:r>
          </a:p>
          <a:p>
            <a:pPr marL="342900" indent="-342900" eaLnBrk="1" hangingPunct="1">
              <a:lnSpc>
                <a:spcPct val="120000"/>
              </a:lnSpc>
              <a:buFont typeface="Arial" pitchFamily="34" charset="0"/>
              <a:buChar char="•"/>
            </a:pPr>
            <a:r>
              <a:rPr lang="en-US" sz="2400" smtClean="0">
                <a:latin typeface="Constantia" pitchFamily="18" charset="0"/>
              </a:rPr>
              <a:t>Miền </a:t>
            </a:r>
            <a:r>
              <a:rPr lang="en-US" sz="2400">
                <a:latin typeface="Constantia" pitchFamily="18" charset="0"/>
              </a:rPr>
              <a:t>nghèo được hình thành giữa 2 lớp bán dẫn P-N một cách tự nhiên</a:t>
            </a:r>
          </a:p>
        </p:txBody>
      </p:sp>
    </p:spTree>
    <p:extLst>
      <p:ext uri="{BB962C8B-B14F-4D97-AF65-F5344CB8AC3E}">
        <p14:creationId xmlns:p14="http://schemas.microsoft.com/office/powerpoint/2010/main" val="1182106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childTnLst>
                          </p:cTn>
                        </p:par>
                        <p:par>
                          <p:cTn id="8" fill="hold" nodeType="afterGroup">
                            <p:stCondLst>
                              <p:cond delay="500"/>
                            </p:stCondLst>
                            <p:childTnLst>
                              <p:par>
                                <p:cTn id="9" presetID="13" presetClass="entr" presetSubtype="32" fill="hold" grpId="0"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plus(out)">
                                      <p:cBhvr>
                                        <p:cTn id="11" dur="2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9" name="Rectangle 2"/>
              <p:cNvSpPr>
                <a:spLocks noGrp="1" noChangeArrowheads="1"/>
              </p:cNvSpPr>
              <p:nvPr>
                <p:ph type="title"/>
              </p:nvPr>
            </p:nvSpPr>
            <p:spPr>
              <a:xfrm>
                <a:off x="424543" y="304800"/>
                <a:ext cx="8458200" cy="990600"/>
              </a:xfrm>
            </p:spPr>
            <p:txBody>
              <a:bodyPr>
                <a:noAutofit/>
              </a:bodyPr>
              <a:lstStyle/>
              <a:p>
                <a:r>
                  <a:rPr lang="en-US" sz="3600" smtClean="0"/>
                  <a:t>JFET kênh N khi </a:t>
                </a:r>
                <a14:m>
                  <m:oMath xmlns:m="http://schemas.openxmlformats.org/officeDocument/2006/math">
                    <m:sSub>
                      <m:sSubPr>
                        <m:ctrlPr>
                          <a:rPr lang="en-US" sz="3600" i="1" smtClean="0">
                            <a:latin typeface="Cambria Math"/>
                          </a:rPr>
                        </m:ctrlPr>
                      </m:sSubPr>
                      <m:e>
                        <m:r>
                          <a:rPr lang="en-US" sz="3600" b="1" i="1" smtClean="0">
                            <a:latin typeface="Cambria Math"/>
                          </a:rPr>
                          <m:t>𝑼</m:t>
                        </m:r>
                      </m:e>
                      <m:sub>
                        <m:r>
                          <a:rPr lang="en-US" sz="3600" b="1" i="1" smtClean="0">
                            <a:latin typeface="Cambria Math"/>
                          </a:rPr>
                          <m:t>𝑫𝑺</m:t>
                        </m:r>
                      </m:sub>
                    </m:sSub>
                    <m:r>
                      <a:rPr lang="en-US" sz="3600" b="1" i="1" smtClean="0">
                        <a:latin typeface="Cambria Math"/>
                      </a:rPr>
                      <m:t>&gt;</m:t>
                    </m:r>
                    <m:r>
                      <a:rPr lang="en-US" sz="3600" b="1" i="1" smtClean="0">
                        <a:latin typeface="Cambria Math"/>
                      </a:rPr>
                      <m:t>𝟎</m:t>
                    </m:r>
                  </m:oMath>
                </a14:m>
                <a:r>
                  <a:rPr lang="en-US" sz="3600" smtClean="0"/>
                  <a:t>, cực G để hở</a:t>
                </a:r>
              </a:p>
            </p:txBody>
          </p:sp>
        </mc:Choice>
        <mc:Fallback xmlns="">
          <p:sp>
            <p:nvSpPr>
              <p:cNvPr id="4099" name="Rectangle 2"/>
              <p:cNvSpPr>
                <a:spLocks noGrp="1" noRot="1" noChangeAspect="1" noMove="1" noResize="1" noEditPoints="1" noAdjustHandles="1" noChangeArrowheads="1" noChangeShapeType="1" noTextEdit="1"/>
              </p:cNvSpPr>
              <p:nvPr>
                <p:ph type="title"/>
              </p:nvPr>
            </p:nvSpPr>
            <p:spPr>
              <a:xfrm>
                <a:off x="424543" y="304800"/>
                <a:ext cx="8458200" cy="990600"/>
              </a:xfrm>
              <a:blipFill rotWithShape="1">
                <a:blip r:embed="rId3"/>
                <a:stretch>
                  <a:fillRect l="-937" r="-2091" b="-5521"/>
                </a:stretch>
              </a:blipFill>
            </p:spPr>
            <p:txBody>
              <a:bodyPr/>
              <a:lstStyle/>
              <a:p>
                <a:r>
                  <a:rPr lang="en-US">
                    <a:noFill/>
                  </a:rPr>
                  <a:t> </a:t>
                </a:r>
              </a:p>
            </p:txBody>
          </p:sp>
        </mc:Fallback>
      </mc:AlternateContent>
      <p:sp>
        <p:nvSpPr>
          <p:cNvPr id="4100" name="TextBox 3"/>
          <p:cNvSpPr txBox="1">
            <a:spLocks noChangeArrowheads="1"/>
          </p:cNvSpPr>
          <p:nvPr/>
        </p:nvSpPr>
        <p:spPr bwMode="auto">
          <a:xfrm>
            <a:off x="4648200" y="1698171"/>
            <a:ext cx="4267200" cy="40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lnSpc>
                <a:spcPct val="120000"/>
              </a:lnSpc>
              <a:buFont typeface="Wingdings" pitchFamily="2" charset="2"/>
              <a:buChar char="Ø"/>
            </a:pPr>
            <a:r>
              <a:rPr lang="en-US" sz="2400" smtClean="0">
                <a:latin typeface="Constantia" pitchFamily="18" charset="0"/>
              </a:rPr>
              <a:t>Xuất </a:t>
            </a:r>
            <a:r>
              <a:rPr lang="en-US" sz="2400">
                <a:latin typeface="Constantia" pitchFamily="18" charset="0"/>
              </a:rPr>
              <a:t>hiện dòng điện trong kênh dẫn chạy từ D tới S </a:t>
            </a:r>
            <a:r>
              <a:rPr lang="en-US" sz="2400" smtClean="0">
                <a:latin typeface="Constantia" pitchFamily="18" charset="0"/>
              </a:rPr>
              <a:t>(điện </a:t>
            </a:r>
            <a:r>
              <a:rPr lang="en-US" sz="2400">
                <a:latin typeface="Constantia" pitchFamily="18" charset="0"/>
              </a:rPr>
              <a:t>tử chạy từ S tới </a:t>
            </a:r>
            <a:r>
              <a:rPr lang="en-US" sz="2400" smtClean="0">
                <a:latin typeface="Constantia" pitchFamily="18" charset="0"/>
              </a:rPr>
              <a:t>D)</a:t>
            </a:r>
          </a:p>
          <a:p>
            <a:pPr marL="342900" indent="-342900" eaLnBrk="1" hangingPunct="1">
              <a:lnSpc>
                <a:spcPct val="120000"/>
              </a:lnSpc>
              <a:buFont typeface="Wingdings" pitchFamily="2" charset="2"/>
              <a:buChar char="Ø"/>
            </a:pPr>
            <a:r>
              <a:rPr lang="en-US" sz="2400" smtClean="0">
                <a:latin typeface="Constantia" pitchFamily="18" charset="0"/>
              </a:rPr>
              <a:t>Miền </a:t>
            </a:r>
            <a:r>
              <a:rPr lang="en-US" sz="2400">
                <a:latin typeface="Constantia" pitchFamily="18" charset="0"/>
              </a:rPr>
              <a:t>nghèo giữa 2 lớp bán dẫn P-N được mở rộng về phía D do càng gần D thì chuyển tiếp P-N càng được phân cực ngược mạnh hơn phía S</a:t>
            </a:r>
          </a:p>
        </p:txBody>
      </p:sp>
      <p:graphicFrame>
        <p:nvGraphicFramePr>
          <p:cNvPr id="4098" name="Object 10"/>
          <p:cNvGraphicFramePr>
            <a:graphicFrameLocks noGrp="1" noChangeAspect="1"/>
          </p:cNvGraphicFramePr>
          <p:nvPr>
            <p:ph sz="half" idx="4294967295"/>
            <p:extLst>
              <p:ext uri="{D42A27DB-BD31-4B8C-83A1-F6EECF244321}">
                <p14:modId xmlns:p14="http://schemas.microsoft.com/office/powerpoint/2010/main" val="41828566"/>
              </p:ext>
            </p:extLst>
          </p:nvPr>
        </p:nvGraphicFramePr>
        <p:xfrm>
          <a:off x="533400" y="1842840"/>
          <a:ext cx="4038600" cy="3928660"/>
        </p:xfrm>
        <a:graphic>
          <a:graphicData uri="http://schemas.openxmlformats.org/presentationml/2006/ole">
            <mc:AlternateContent xmlns:mc="http://schemas.openxmlformats.org/markup-compatibility/2006">
              <mc:Choice xmlns:v="urn:schemas-microsoft-com:vml" Requires="v">
                <p:oleObj spid="_x0000_s46099" name="Visio" r:id="rId4" imgW="3542589" imgH="3446522" progId="Visio.Drawing.11">
                  <p:embed/>
                </p:oleObj>
              </mc:Choice>
              <mc:Fallback>
                <p:oleObj name="Visio" r:id="rId4" imgW="3542589" imgH="34465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842840"/>
                        <a:ext cx="4038600" cy="392866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18785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xEl>
                                              <p:pRg st="1" end="1"/>
                                            </p:txEl>
                                          </p:spTgt>
                                        </p:tgtEl>
                                        <p:attrNameLst>
                                          <p:attrName>style.visibility</p:attrName>
                                        </p:attrNameLst>
                                      </p:cBhvr>
                                      <p:to>
                                        <p:strVal val="visible"/>
                                      </p:to>
                                    </p:set>
                                    <p:anim calcmode="lin" valueType="num">
                                      <p:cBhvr additive="base">
                                        <p:cTn id="13" dur="500" fill="hold"/>
                                        <p:tgtEl>
                                          <p:spTgt spid="41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04799" y="533400"/>
            <a:ext cx="8621486" cy="563563"/>
          </a:xfrm>
        </p:spPr>
        <p:txBody>
          <a:bodyPr>
            <a:noAutofit/>
          </a:bodyPr>
          <a:lstStyle/>
          <a:p>
            <a:r>
              <a:rPr lang="en-US" sz="4000" smtClean="0"/>
              <a:t>JFET kênh N khi phân cực bão hòa</a:t>
            </a:r>
          </a:p>
        </p:txBody>
      </p:sp>
      <p:sp>
        <p:nvSpPr>
          <p:cNvPr id="5124" name="TextBox 3"/>
          <p:cNvSpPr txBox="1">
            <a:spLocks noChangeArrowheads="1"/>
          </p:cNvSpPr>
          <p:nvPr/>
        </p:nvSpPr>
        <p:spPr bwMode="auto">
          <a:xfrm>
            <a:off x="283028" y="1225689"/>
            <a:ext cx="566057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buFont typeface="Wingdings" pitchFamily="2" charset="2"/>
              <a:buChar char="Ø"/>
            </a:pPr>
            <a:r>
              <a:rPr lang="en-US" sz="2600" smtClean="0">
                <a:latin typeface="Constantia" pitchFamily="18" charset="0"/>
              </a:rPr>
              <a:t>Cực G được nối với cực S </a:t>
            </a:r>
            <a:r>
              <a:rPr lang="en-US" sz="2600" b="1" smtClean="0">
                <a:solidFill>
                  <a:srgbClr val="FF0000"/>
                </a:solidFill>
                <a:latin typeface="Constantia" pitchFamily="18" charset="0"/>
              </a:rPr>
              <a:t>(U</a:t>
            </a:r>
            <a:r>
              <a:rPr lang="en-US" sz="2600" b="1" baseline="-25000" smtClean="0">
                <a:solidFill>
                  <a:srgbClr val="FF0000"/>
                </a:solidFill>
                <a:latin typeface="Constantia" pitchFamily="18" charset="0"/>
              </a:rPr>
              <a:t>GS</a:t>
            </a:r>
            <a:r>
              <a:rPr lang="en-US" sz="2600" b="1" smtClean="0">
                <a:solidFill>
                  <a:srgbClr val="FF0000"/>
                </a:solidFill>
                <a:latin typeface="Constantia" pitchFamily="18" charset="0"/>
              </a:rPr>
              <a:t>=0)</a:t>
            </a:r>
            <a:r>
              <a:rPr lang="en-US" sz="2600" smtClean="0">
                <a:latin typeface="Constantia" pitchFamily="18" charset="0"/>
              </a:rPr>
              <a:t> và đặt </a:t>
            </a:r>
            <a:r>
              <a:rPr lang="en-US" sz="2600" b="1" smtClean="0">
                <a:solidFill>
                  <a:srgbClr val="FF0000"/>
                </a:solidFill>
                <a:latin typeface="Constantia" pitchFamily="18" charset="0"/>
              </a:rPr>
              <a:t>U</a:t>
            </a:r>
            <a:r>
              <a:rPr lang="en-US" sz="2600" b="1" baseline="-25000" smtClean="0">
                <a:solidFill>
                  <a:srgbClr val="FF0000"/>
                </a:solidFill>
                <a:latin typeface="Constantia" pitchFamily="18" charset="0"/>
              </a:rPr>
              <a:t>DS</a:t>
            </a:r>
            <a:r>
              <a:rPr lang="en-US" sz="2600" b="1" smtClean="0">
                <a:solidFill>
                  <a:srgbClr val="FF0000"/>
                </a:solidFill>
                <a:latin typeface="Constantia" pitchFamily="18" charset="0"/>
              </a:rPr>
              <a:t>&gt;0</a:t>
            </a:r>
          </a:p>
        </p:txBody>
      </p:sp>
      <p:graphicFrame>
        <p:nvGraphicFramePr>
          <p:cNvPr id="5122" name="Object 4"/>
          <p:cNvGraphicFramePr>
            <a:graphicFrameLocks noGrp="1" noChangeAspect="1"/>
          </p:cNvGraphicFramePr>
          <p:nvPr>
            <p:ph sz="half" idx="4294967295"/>
            <p:extLst>
              <p:ext uri="{D42A27DB-BD31-4B8C-83A1-F6EECF244321}">
                <p14:modId xmlns:p14="http://schemas.microsoft.com/office/powerpoint/2010/main" val="3791266733"/>
              </p:ext>
            </p:extLst>
          </p:nvPr>
        </p:nvGraphicFramePr>
        <p:xfrm>
          <a:off x="5272799" y="1752600"/>
          <a:ext cx="3642601" cy="3810000"/>
        </p:xfrm>
        <a:graphic>
          <a:graphicData uri="http://schemas.openxmlformats.org/presentationml/2006/ole">
            <mc:AlternateContent xmlns:mc="http://schemas.openxmlformats.org/markup-compatibility/2006">
              <mc:Choice xmlns:v="urn:schemas-microsoft-com:vml" Requires="v">
                <p:oleObj spid="_x0000_s47124" name="Visio" r:id="rId3" imgW="3636874" imgH="3410663" progId="Visio.Drawing.11">
                  <p:embed/>
                </p:oleObj>
              </mc:Choice>
              <mc:Fallback>
                <p:oleObj name="Visio" r:id="rId3" imgW="3636874" imgH="341066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799" y="1752600"/>
                        <a:ext cx="3642601" cy="3810000"/>
                      </a:xfrm>
                      <a:prstGeom prst="rect">
                        <a:avLst/>
                      </a:prstGeom>
                    </p:spPr>
                  </p:pic>
                </p:oleObj>
              </mc:Fallback>
            </mc:AlternateContent>
          </a:graphicData>
        </a:graphic>
      </p:graphicFrame>
      <p:sp>
        <p:nvSpPr>
          <p:cNvPr id="2" name="TextBox 1"/>
          <p:cNvSpPr txBox="1"/>
          <p:nvPr/>
        </p:nvSpPr>
        <p:spPr>
          <a:xfrm>
            <a:off x="413656" y="2168604"/>
            <a:ext cx="5301343" cy="904863"/>
          </a:xfrm>
          <a:prstGeom prst="rect">
            <a:avLst/>
          </a:prstGeom>
          <a:noFill/>
        </p:spPr>
        <p:txBody>
          <a:bodyPr wrap="square" rtlCol="0">
            <a:spAutoFit/>
          </a:bodyPr>
          <a:lstStyle/>
          <a:p>
            <a:pPr marL="342900" indent="-342900">
              <a:lnSpc>
                <a:spcPct val="120000"/>
              </a:lnSpc>
              <a:buFont typeface="Arial" pitchFamily="34" charset="0"/>
              <a:buChar char="•"/>
            </a:pPr>
            <a:r>
              <a:rPr lang="en-US" sz="2200">
                <a:latin typeface="Constantia" pitchFamily="18" charset="0"/>
              </a:rPr>
              <a:t>Khi tăng điện áp U</a:t>
            </a:r>
            <a:r>
              <a:rPr lang="en-US" sz="2200" baseline="-25000">
                <a:latin typeface="Constantia" pitchFamily="18" charset="0"/>
              </a:rPr>
              <a:t>DS</a:t>
            </a:r>
            <a:r>
              <a:rPr lang="en-US" sz="2200">
                <a:latin typeface="Constantia" pitchFamily="18" charset="0"/>
              </a:rPr>
              <a:t> thì dòng điện trong kênh dẫn cũng tăng theo</a:t>
            </a:r>
            <a:r>
              <a:rPr lang="en-US" sz="2200" baseline="-25000">
                <a:latin typeface="Constantia" pitchFamily="18" charset="0"/>
              </a:rPr>
              <a:t> </a:t>
            </a:r>
          </a:p>
        </p:txBody>
      </p:sp>
      <p:sp>
        <p:nvSpPr>
          <p:cNvPr id="3" name="TextBox 2"/>
          <p:cNvSpPr txBox="1"/>
          <p:nvPr/>
        </p:nvSpPr>
        <p:spPr>
          <a:xfrm>
            <a:off x="2362200" y="5486400"/>
            <a:ext cx="4191000"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4" name="TextBox 3"/>
              <p:cNvSpPr txBox="1"/>
              <p:nvPr/>
            </p:nvSpPr>
            <p:spPr>
              <a:xfrm>
                <a:off x="446314" y="4648200"/>
                <a:ext cx="4561115" cy="2400657"/>
              </a:xfrm>
              <a:prstGeom prst="rect">
                <a:avLst/>
              </a:prstGeom>
              <a:noFill/>
            </p:spPr>
            <p:txBody>
              <a:bodyPr wrap="square" rtlCol="0">
                <a:spAutoFit/>
              </a:bodyPr>
              <a:lstStyle/>
              <a:p>
                <a:pPr marL="285750" indent="-285750">
                  <a:lnSpc>
                    <a:spcPct val="120000"/>
                  </a:lnSpc>
                  <a:buFont typeface="Arial" pitchFamily="34" charset="0"/>
                  <a:buChar char="•"/>
                </a:pPr>
                <a:r>
                  <a:rPr lang="en-US" sz="2200">
                    <a:latin typeface="Constantia" pitchFamily="18" charset="0"/>
                  </a:rPr>
                  <a:t>Cứ tiếp tục tăng U</a:t>
                </a:r>
                <a:r>
                  <a:rPr lang="en-US" sz="2200" baseline="-25000">
                    <a:latin typeface="Constantia" pitchFamily="18" charset="0"/>
                  </a:rPr>
                  <a:t>DS</a:t>
                </a:r>
                <a:r>
                  <a:rPr lang="en-US" sz="2200">
                    <a:latin typeface="Constantia" pitchFamily="18" charset="0"/>
                  </a:rPr>
                  <a:t>  đến một giá trị nào đó mà dòng I</a:t>
                </a:r>
                <a:r>
                  <a:rPr lang="en-US" sz="2200" baseline="-25000">
                    <a:latin typeface="Constantia" pitchFamily="18" charset="0"/>
                  </a:rPr>
                  <a:t>D</a:t>
                </a:r>
                <a:r>
                  <a:rPr lang="en-US" sz="2200">
                    <a:latin typeface="Constantia" pitchFamily="18" charset="0"/>
                  </a:rPr>
                  <a:t>không tăng được nữa, được gọi là dòng bão hòa I</a:t>
                </a:r>
                <a:r>
                  <a:rPr lang="en-US" sz="2200" baseline="-25000">
                    <a:latin typeface="Constantia" pitchFamily="18" charset="0"/>
                  </a:rPr>
                  <a:t>DSS</a:t>
                </a:r>
                <a:r>
                  <a:rPr lang="en-US" sz="2200">
                    <a:latin typeface="Constantia" pitchFamily="18" charset="0"/>
                  </a:rPr>
                  <a:t> </a:t>
                </a:r>
                <a14:m>
                  <m:oMath xmlns:m="http://schemas.openxmlformats.org/officeDocument/2006/math">
                    <m:r>
                      <a:rPr lang="en-US" sz="2200" i="1">
                        <a:latin typeface="Cambria Math"/>
                        <a:ea typeface="Cambria Math"/>
                      </a:rPr>
                      <m:t>→ </m:t>
                    </m:r>
                  </m:oMath>
                </a14:m>
                <a:r>
                  <a:rPr lang="en-US" sz="2200">
                    <a:solidFill>
                      <a:srgbClr val="C00000"/>
                    </a:solidFill>
                    <a:latin typeface="Constantia" pitchFamily="18" charset="0"/>
                  </a:rPr>
                  <a:t>JFET ở trạng thái bão hòa (khóa điện tử đóng) </a:t>
                </a:r>
              </a:p>
              <a:p>
                <a:endParaRPr lang="en-US"/>
              </a:p>
            </p:txBody>
          </p:sp>
        </mc:Choice>
        <mc:Fallback xmlns="">
          <p:sp>
            <p:nvSpPr>
              <p:cNvPr id="4" name="TextBox 3"/>
              <p:cNvSpPr txBox="1">
                <a:spLocks noRot="1" noChangeAspect="1" noMove="1" noResize="1" noEditPoints="1" noAdjustHandles="1" noChangeArrowheads="1" noChangeShapeType="1" noTextEdit="1"/>
              </p:cNvSpPr>
              <p:nvPr/>
            </p:nvSpPr>
            <p:spPr>
              <a:xfrm>
                <a:off x="446314" y="4648200"/>
                <a:ext cx="4561115" cy="2400657"/>
              </a:xfrm>
              <a:prstGeom prst="rect">
                <a:avLst/>
              </a:prstGeom>
              <a:blipFill rotWithShape="1">
                <a:blip r:embed="rId5"/>
                <a:stretch>
                  <a:fillRect l="-1471" r="-1203" b="-3053"/>
                </a:stretch>
              </a:blipFill>
            </p:spPr>
            <p:txBody>
              <a:bodyPr/>
              <a:lstStyle/>
              <a:p>
                <a:r>
                  <a:rPr lang="en-US">
                    <a:noFill/>
                  </a:rPr>
                  <a:t> </a:t>
                </a:r>
              </a:p>
            </p:txBody>
          </p:sp>
        </mc:Fallback>
      </mc:AlternateContent>
      <p:sp>
        <p:nvSpPr>
          <p:cNvPr id="5" name="TextBox 4"/>
          <p:cNvSpPr txBox="1"/>
          <p:nvPr/>
        </p:nvSpPr>
        <p:spPr>
          <a:xfrm>
            <a:off x="446314" y="3179815"/>
            <a:ext cx="5040086" cy="1588127"/>
          </a:xfrm>
          <a:prstGeom prst="rect">
            <a:avLst/>
          </a:prstGeom>
          <a:noFill/>
        </p:spPr>
        <p:txBody>
          <a:bodyPr wrap="square" rtlCol="0">
            <a:spAutoFit/>
          </a:bodyPr>
          <a:lstStyle/>
          <a:p>
            <a:pPr marL="285750" indent="-285750">
              <a:lnSpc>
                <a:spcPct val="120000"/>
              </a:lnSpc>
              <a:buFont typeface="Arial" pitchFamily="34" charset="0"/>
              <a:buChar char="•"/>
            </a:pPr>
            <a:r>
              <a:rPr lang="en-US" sz="2200">
                <a:latin typeface="Constantia" pitchFamily="18" charset="0"/>
              </a:rPr>
              <a:t>Miền nghèo giữa 2 lớp bán dẫn P-N được mở rộng về phía cực D, nghĩa là kênh dẫn hẹp dần về phía cực D</a:t>
            </a:r>
          </a:p>
          <a:p>
            <a:endParaRPr lang="en-US"/>
          </a:p>
        </p:txBody>
      </p:sp>
    </p:spTree>
    <p:extLst>
      <p:ext uri="{BB962C8B-B14F-4D97-AF65-F5344CB8AC3E}">
        <p14:creationId xmlns:p14="http://schemas.microsoft.com/office/powerpoint/2010/main" val="2941981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304800"/>
            <a:ext cx="8229600" cy="563563"/>
          </a:xfrm>
        </p:spPr>
        <p:txBody>
          <a:bodyPr>
            <a:noAutofit/>
          </a:bodyPr>
          <a:lstStyle/>
          <a:p>
            <a:r>
              <a:rPr lang="en-US" sz="4000" smtClean="0"/>
              <a:t>JFET kênh N phân cực U</a:t>
            </a:r>
            <a:r>
              <a:rPr lang="en-US" sz="4000" baseline="-25000" smtClean="0"/>
              <a:t>GS</a:t>
            </a:r>
            <a:r>
              <a:rPr lang="en-US" sz="4000" smtClean="0"/>
              <a:t> &lt; 0</a:t>
            </a:r>
          </a:p>
        </p:txBody>
      </p:sp>
      <p:graphicFrame>
        <p:nvGraphicFramePr>
          <p:cNvPr id="6146" name="Object 4"/>
          <p:cNvGraphicFramePr>
            <a:graphicFrameLocks noGrp="1" noChangeAspect="1"/>
          </p:cNvGraphicFramePr>
          <p:nvPr>
            <p:ph sz="half" idx="4294967295"/>
            <p:extLst>
              <p:ext uri="{D42A27DB-BD31-4B8C-83A1-F6EECF244321}">
                <p14:modId xmlns:p14="http://schemas.microsoft.com/office/powerpoint/2010/main" val="447877832"/>
              </p:ext>
            </p:extLst>
          </p:nvPr>
        </p:nvGraphicFramePr>
        <p:xfrm>
          <a:off x="4953000" y="1828800"/>
          <a:ext cx="3886200" cy="3667602"/>
        </p:xfrm>
        <a:graphic>
          <a:graphicData uri="http://schemas.openxmlformats.org/presentationml/2006/ole">
            <mc:AlternateContent xmlns:mc="http://schemas.openxmlformats.org/markup-compatibility/2006">
              <mc:Choice xmlns:v="urn:schemas-microsoft-com:vml" Requires="v">
                <p:oleObj spid="_x0000_s48145" name="Visio" r:id="rId3" imgW="3636874" imgH="3432667" progId="Visio.Drawing.11">
                  <p:embed/>
                </p:oleObj>
              </mc:Choice>
              <mc:Fallback>
                <p:oleObj name="Visio" r:id="rId3" imgW="3636874" imgH="343266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828800"/>
                        <a:ext cx="3886200" cy="3667602"/>
                      </a:xfrm>
                      <a:prstGeom prst="rect">
                        <a:avLst/>
                      </a:prstGeom>
                    </p:spPr>
                  </p:pic>
                </p:oleObj>
              </mc:Fallback>
            </mc:AlternateContent>
          </a:graphicData>
        </a:graphic>
      </p:graphicFrame>
      <p:sp>
        <p:nvSpPr>
          <p:cNvPr id="6148" name="TextBox 3"/>
          <p:cNvSpPr txBox="1">
            <a:spLocks noChangeArrowheads="1"/>
          </p:cNvSpPr>
          <p:nvPr/>
        </p:nvSpPr>
        <p:spPr bwMode="auto">
          <a:xfrm>
            <a:off x="381000" y="1371600"/>
            <a:ext cx="4495800" cy="460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lnSpc>
                <a:spcPct val="130000"/>
              </a:lnSpc>
              <a:buFont typeface="Wingdings" pitchFamily="2" charset="2"/>
              <a:buChar char="Ø"/>
            </a:pPr>
            <a:r>
              <a:rPr lang="en-US" sz="2800" smtClean="0">
                <a:latin typeface="Constantia" pitchFamily="18" charset="0"/>
              </a:rPr>
              <a:t>Với điều kiện: U</a:t>
            </a:r>
            <a:r>
              <a:rPr lang="en-US" sz="2800" baseline="-25000" smtClean="0">
                <a:latin typeface="Constantia" pitchFamily="18" charset="0"/>
              </a:rPr>
              <a:t>GS</a:t>
            </a:r>
            <a:r>
              <a:rPr lang="en-US" sz="2800" smtClean="0">
                <a:latin typeface="Constantia" pitchFamily="18" charset="0"/>
              </a:rPr>
              <a:t>&lt;0 và U</a:t>
            </a:r>
            <a:r>
              <a:rPr lang="en-US" sz="2800" baseline="-25000" smtClean="0">
                <a:latin typeface="Constantia" pitchFamily="18" charset="0"/>
              </a:rPr>
              <a:t>DS</a:t>
            </a:r>
            <a:r>
              <a:rPr lang="en-US" sz="2800" smtClean="0">
                <a:latin typeface="Constantia" pitchFamily="18" charset="0"/>
              </a:rPr>
              <a:t>&gt;0</a:t>
            </a:r>
          </a:p>
          <a:p>
            <a:pPr marL="342900" indent="-342900" eaLnBrk="1" hangingPunct="1">
              <a:lnSpc>
                <a:spcPct val="130000"/>
              </a:lnSpc>
              <a:buFont typeface="Arial" pitchFamily="34" charset="0"/>
              <a:buChar char="•"/>
            </a:pPr>
            <a:r>
              <a:rPr lang="en-US" sz="2200" smtClean="0">
                <a:latin typeface="Constantia" pitchFamily="18" charset="0"/>
              </a:rPr>
              <a:t>Dòng </a:t>
            </a:r>
            <a:r>
              <a:rPr lang="en-US" sz="2200">
                <a:latin typeface="Constantia" pitchFamily="18" charset="0"/>
              </a:rPr>
              <a:t>điện trong kênh dẫn có giá trị nhỏ hơn và sớm bão hòa hơn trong trường hợp </a:t>
            </a:r>
            <a:r>
              <a:rPr lang="en-US" sz="2200" smtClean="0">
                <a:latin typeface="Constantia" pitchFamily="18" charset="0"/>
              </a:rPr>
              <a:t>U</a:t>
            </a:r>
            <a:r>
              <a:rPr lang="en-US" sz="2200" baseline="-25000" smtClean="0">
                <a:latin typeface="Constantia" pitchFamily="18" charset="0"/>
              </a:rPr>
              <a:t>GS</a:t>
            </a:r>
            <a:r>
              <a:rPr lang="en-US" sz="2200" smtClean="0">
                <a:latin typeface="Constantia" pitchFamily="18" charset="0"/>
              </a:rPr>
              <a:t> </a:t>
            </a:r>
            <a:r>
              <a:rPr lang="en-US" sz="2200">
                <a:latin typeface="Constantia" pitchFamily="18" charset="0"/>
              </a:rPr>
              <a:t>= 0 (nếu cùng chung giá trị </a:t>
            </a:r>
            <a:r>
              <a:rPr lang="en-US" sz="2200" smtClean="0">
                <a:latin typeface="Constantia" pitchFamily="18" charset="0"/>
              </a:rPr>
              <a:t>U</a:t>
            </a:r>
            <a:r>
              <a:rPr lang="en-US" sz="2200" baseline="-25000" smtClean="0">
                <a:latin typeface="Constantia" pitchFamily="18" charset="0"/>
              </a:rPr>
              <a:t>DS</a:t>
            </a:r>
            <a:r>
              <a:rPr lang="en-US" sz="2200">
                <a:latin typeface="Constantia" pitchFamily="18" charset="0"/>
              </a:rPr>
              <a:t>). </a:t>
            </a:r>
            <a:endParaRPr lang="en-US" sz="2200" smtClean="0">
              <a:latin typeface="Constantia" pitchFamily="18" charset="0"/>
            </a:endParaRPr>
          </a:p>
          <a:p>
            <a:pPr marL="342900" indent="-342900" eaLnBrk="1" hangingPunct="1">
              <a:lnSpc>
                <a:spcPct val="130000"/>
              </a:lnSpc>
              <a:buFont typeface="Arial" pitchFamily="34" charset="0"/>
              <a:buChar char="•"/>
            </a:pPr>
            <a:r>
              <a:rPr lang="en-US" sz="2200" smtClean="0">
                <a:latin typeface="Constantia" pitchFamily="18" charset="0"/>
              </a:rPr>
              <a:t>Dòng </a:t>
            </a:r>
            <a:r>
              <a:rPr lang="en-US" sz="2200">
                <a:latin typeface="Constantia" pitchFamily="18" charset="0"/>
              </a:rPr>
              <a:t>điện trong kênh được điều khiển bởi điện áp </a:t>
            </a:r>
            <a:r>
              <a:rPr lang="en-US" sz="2200" smtClean="0">
                <a:latin typeface="Constantia" pitchFamily="18" charset="0"/>
              </a:rPr>
              <a:t>U</a:t>
            </a:r>
            <a:r>
              <a:rPr lang="en-US" sz="2200" baseline="-25000" smtClean="0">
                <a:latin typeface="Constantia" pitchFamily="18" charset="0"/>
              </a:rPr>
              <a:t>GS</a:t>
            </a:r>
            <a:r>
              <a:rPr lang="en-US" sz="2200">
                <a:latin typeface="Constantia" pitchFamily="18" charset="0"/>
              </a:rPr>
              <a:t>, </a:t>
            </a:r>
            <a:r>
              <a:rPr lang="en-US" sz="2200">
                <a:solidFill>
                  <a:srgbClr val="C00000"/>
                </a:solidFill>
                <a:latin typeface="Constantia" pitchFamily="18" charset="0"/>
              </a:rPr>
              <a:t>JFET làm việc như phần tử khuếch đại</a:t>
            </a:r>
          </a:p>
          <a:p>
            <a:pPr eaLnBrk="1" hangingPunct="1"/>
            <a:endParaRPr lang="en-US" sz="2000" b="1"/>
          </a:p>
        </p:txBody>
      </p:sp>
    </p:spTree>
    <p:extLst>
      <p:ext uri="{BB962C8B-B14F-4D97-AF65-F5344CB8AC3E}">
        <p14:creationId xmlns:p14="http://schemas.microsoft.com/office/powerpoint/2010/main" val="364580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xEl>
                                              <p:pRg st="1" end="1"/>
                                            </p:txEl>
                                          </p:spTgt>
                                        </p:tgtEl>
                                        <p:attrNameLst>
                                          <p:attrName>style.visibility</p:attrName>
                                        </p:attrNameLst>
                                      </p:cBhvr>
                                      <p:to>
                                        <p:strVal val="visible"/>
                                      </p:to>
                                    </p:set>
                                    <p:anim calcmode="lin" valueType="num">
                                      <p:cBhvr additive="base">
                                        <p:cTn id="7" dur="500" fill="hold"/>
                                        <p:tgtEl>
                                          <p:spTgt spid="614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anim calcmode="lin" valueType="num">
                                      <p:cBhvr additive="base">
                                        <p:cTn id="13" dur="500" fill="hold"/>
                                        <p:tgtEl>
                                          <p:spTgt spid="614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57200" y="304800"/>
            <a:ext cx="8229600" cy="563563"/>
          </a:xfrm>
        </p:spPr>
        <p:txBody>
          <a:bodyPr>
            <a:noAutofit/>
          </a:bodyPr>
          <a:lstStyle/>
          <a:p>
            <a:r>
              <a:rPr lang="en-US" smtClean="0"/>
              <a:t>JFET kênh N bị thắt kênh dẫn</a:t>
            </a:r>
          </a:p>
        </p:txBody>
      </p:sp>
      <p:graphicFrame>
        <p:nvGraphicFramePr>
          <p:cNvPr id="7170" name="Object 4"/>
          <p:cNvGraphicFramePr>
            <a:graphicFrameLocks noGrp="1" noChangeAspect="1"/>
          </p:cNvGraphicFramePr>
          <p:nvPr>
            <p:ph sz="half" idx="4294967295"/>
            <p:extLst>
              <p:ext uri="{D42A27DB-BD31-4B8C-83A1-F6EECF244321}">
                <p14:modId xmlns:p14="http://schemas.microsoft.com/office/powerpoint/2010/main" val="918164927"/>
              </p:ext>
            </p:extLst>
          </p:nvPr>
        </p:nvGraphicFramePr>
        <p:xfrm>
          <a:off x="4724400" y="1905000"/>
          <a:ext cx="3962400" cy="4110061"/>
        </p:xfrm>
        <a:graphic>
          <a:graphicData uri="http://schemas.openxmlformats.org/presentationml/2006/ole">
            <mc:AlternateContent xmlns:mc="http://schemas.openxmlformats.org/markup-compatibility/2006">
              <mc:Choice xmlns:v="urn:schemas-microsoft-com:vml" Requires="v">
                <p:oleObj spid="_x0000_s49169" name="Visio" r:id="rId3" imgW="3564941" imgH="3410663" progId="Visio.Drawing.11">
                  <p:embed/>
                </p:oleObj>
              </mc:Choice>
              <mc:Fallback>
                <p:oleObj name="Visio" r:id="rId3" imgW="3564941" imgH="341066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905000"/>
                        <a:ext cx="3962400" cy="4110061"/>
                      </a:xfrm>
                      <a:prstGeom prst="rect">
                        <a:avLst/>
                      </a:prstGeom>
                    </p:spPr>
                  </p:pic>
                </p:oleObj>
              </mc:Fallback>
            </mc:AlternateContent>
          </a:graphicData>
        </a:graphic>
      </p:graphicFrame>
      <p:sp>
        <p:nvSpPr>
          <p:cNvPr id="7172" name="Rectangle 3"/>
          <p:cNvSpPr>
            <a:spLocks noChangeArrowheads="1"/>
          </p:cNvSpPr>
          <p:nvPr/>
        </p:nvSpPr>
        <p:spPr bwMode="auto">
          <a:xfrm>
            <a:off x="381000" y="1676400"/>
            <a:ext cx="3886200" cy="272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20000"/>
              </a:lnSpc>
              <a:buFont typeface="Arial" pitchFamily="34" charset="0"/>
              <a:buChar char="•"/>
            </a:pPr>
            <a:r>
              <a:rPr lang="en-US" sz="2400">
                <a:latin typeface="Constantia" pitchFamily="18" charset="0"/>
              </a:rPr>
              <a:t>Nếu tiếp tục tăng </a:t>
            </a:r>
            <a:r>
              <a:rPr lang="en-US" sz="2400" smtClean="0">
                <a:latin typeface="Constantia" pitchFamily="18" charset="0"/>
              </a:rPr>
              <a:t>U</a:t>
            </a:r>
            <a:r>
              <a:rPr lang="en-US" sz="2400" baseline="-25000" smtClean="0">
                <a:latin typeface="Constantia" pitchFamily="18" charset="0"/>
              </a:rPr>
              <a:t>GS</a:t>
            </a:r>
            <a:r>
              <a:rPr lang="en-US" sz="2400" smtClean="0">
                <a:latin typeface="Constantia" pitchFamily="18" charset="0"/>
              </a:rPr>
              <a:t> </a:t>
            </a:r>
            <a:r>
              <a:rPr lang="en-US" sz="2400">
                <a:latin typeface="Constantia" pitchFamily="18" charset="0"/>
              </a:rPr>
              <a:t>theo chiều âm thì tới một giá trị xác định (ký hiệu là Ve, V</a:t>
            </a:r>
            <a:r>
              <a:rPr lang="en-US" sz="2400" baseline="-25000">
                <a:latin typeface="Constantia" pitchFamily="18" charset="0"/>
              </a:rPr>
              <a:t>P</a:t>
            </a:r>
            <a:r>
              <a:rPr lang="en-US" sz="2400">
                <a:latin typeface="Constantia" pitchFamily="18" charset="0"/>
              </a:rPr>
              <a:t> hoặc V</a:t>
            </a:r>
            <a:r>
              <a:rPr lang="en-US" sz="2400" baseline="-25000">
                <a:latin typeface="Constantia" pitchFamily="18" charset="0"/>
              </a:rPr>
              <a:t>GS off</a:t>
            </a:r>
            <a:r>
              <a:rPr lang="en-US" sz="2400">
                <a:latin typeface="Constantia" pitchFamily="18" charset="0"/>
              </a:rPr>
              <a:t>)  trong kênh dẫn không có dòng nữa</a:t>
            </a:r>
            <a:r>
              <a:rPr lang="en-US" sz="2400" smtClean="0">
                <a:latin typeface="Constantia" pitchFamily="18" charset="0"/>
              </a:rPr>
              <a:t>.</a:t>
            </a:r>
            <a:endParaRPr lang="en-US" sz="2400">
              <a:latin typeface="Constantia"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457200" y="4398364"/>
                <a:ext cx="3810000" cy="2585323"/>
              </a:xfrm>
              <a:prstGeom prst="rect">
                <a:avLst/>
              </a:prstGeom>
              <a:noFill/>
            </p:spPr>
            <p:txBody>
              <a:bodyPr wrap="square" rtlCol="0">
                <a:spAutoFit/>
              </a:bodyPr>
              <a:lstStyle/>
              <a:p>
                <a:pPr marL="285750" indent="-285750">
                  <a:lnSpc>
                    <a:spcPct val="120000"/>
                  </a:lnSpc>
                  <a:buFont typeface="Arial" pitchFamily="34" charset="0"/>
                  <a:buChar char="•"/>
                </a:pPr>
                <a:r>
                  <a:rPr lang="en-US" sz="2400">
                    <a:latin typeface="Constantia" pitchFamily="18" charset="0"/>
                  </a:rPr>
                  <a:t>Kênh dẫn bị thắt do miền nghèo từ 2 phía mở rộng ra và tiếp xúc nhau,</a:t>
                </a:r>
                <a14:m>
                  <m:oMath xmlns:m="http://schemas.openxmlformats.org/officeDocument/2006/math">
                    <m:r>
                      <a:rPr lang="en-US" sz="2400" i="1">
                        <a:latin typeface="Cambria Math"/>
                        <a:ea typeface="Cambria Math"/>
                      </a:rPr>
                      <m:t>→</m:t>
                    </m:r>
                  </m:oMath>
                </a14:m>
                <a:r>
                  <a:rPr lang="en-US" sz="2400">
                    <a:solidFill>
                      <a:srgbClr val="C00000"/>
                    </a:solidFill>
                    <a:latin typeface="Constantia" pitchFamily="18" charset="0"/>
                  </a:rPr>
                  <a:t> JFET ở trạng thái ngắt (khóa điện tử mở) </a:t>
                </a:r>
              </a:p>
              <a:p>
                <a:endParaRPr lang="en-US"/>
              </a:p>
            </p:txBody>
          </p:sp>
        </mc:Choice>
        <mc:Fallback xmlns="">
          <p:sp>
            <p:nvSpPr>
              <p:cNvPr id="2" name="TextBox 1"/>
              <p:cNvSpPr txBox="1">
                <a:spLocks noRot="1" noChangeAspect="1" noMove="1" noResize="1" noEditPoints="1" noAdjustHandles="1" noChangeArrowheads="1" noChangeShapeType="1" noTextEdit="1"/>
              </p:cNvSpPr>
              <p:nvPr/>
            </p:nvSpPr>
            <p:spPr>
              <a:xfrm>
                <a:off x="457200" y="4398364"/>
                <a:ext cx="3810000" cy="2585323"/>
              </a:xfrm>
              <a:prstGeom prst="rect">
                <a:avLst/>
              </a:prstGeom>
              <a:blipFill rotWithShape="1">
                <a:blip r:embed="rId5"/>
                <a:stretch>
                  <a:fillRect l="-2080" t="-236" r="-4160" b="-2830"/>
                </a:stretch>
              </a:blipFill>
            </p:spPr>
            <p:txBody>
              <a:bodyPr/>
              <a:lstStyle/>
              <a:p>
                <a:r>
                  <a:rPr lang="en-US">
                    <a:noFill/>
                  </a:rPr>
                  <a:t> </a:t>
                </a:r>
              </a:p>
            </p:txBody>
          </p:sp>
        </mc:Fallback>
      </mc:AlternateContent>
    </p:spTree>
    <p:extLst>
      <p:ext uri="{BB962C8B-B14F-4D97-AF65-F5344CB8AC3E}">
        <p14:creationId xmlns:p14="http://schemas.microsoft.com/office/powerpoint/2010/main" val="2247610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amond(in)">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2">
                                            <p:txEl>
                                              <p:pRg st="0" end="0"/>
                                            </p:txEl>
                                          </p:spTgt>
                                        </p:tgtEl>
                                        <p:attrNameLst>
                                          <p:attrName>style.visibility</p:attrName>
                                        </p:attrNameLst>
                                      </p:cBhvr>
                                      <p:to>
                                        <p:strVal val="visible"/>
                                      </p:to>
                                    </p:set>
                                    <p:anim calcmode="lin" valueType="num">
                                      <p:cBhvr additive="base">
                                        <p:cTn id="12" dur="500" fill="hold"/>
                                        <p:tgtEl>
                                          <p:spTgt spid="717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304800" y="304800"/>
            <a:ext cx="8229600" cy="1143000"/>
          </a:xfrm>
        </p:spPr>
        <p:txBody>
          <a:bodyPr>
            <a:noAutofit/>
          </a:bodyPr>
          <a:lstStyle/>
          <a:p>
            <a:r>
              <a:rPr lang="en-US" sz="4000" smtClean="0"/>
              <a:t>JFET kênh N</a:t>
            </a:r>
            <a:br>
              <a:rPr lang="en-US" sz="4000" smtClean="0"/>
            </a:br>
            <a:r>
              <a:rPr lang="de-DE" sz="3200" i="1" smtClean="0"/>
              <a:t>Đặc tuyến ra (1)</a:t>
            </a:r>
            <a:r>
              <a:rPr lang="en-US" sz="3200" i="1" smtClean="0"/>
              <a:t> </a:t>
            </a:r>
            <a:endParaRPr lang="en-US" sz="1800" i="1" smtClean="0">
              <a:latin typeface=".VnTime" pitchFamily="34" charset="0"/>
            </a:endParaRPr>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2FCBBBB-23BA-444C-8352-2DD66461EBCA}" type="slidenum">
              <a:rPr lang="en-US" smtClean="0"/>
              <a:pPr eaLnBrk="1" hangingPunct="1"/>
              <a:t>16</a:t>
            </a:fld>
            <a:endParaRPr lang="en-US" smtClean="0"/>
          </a:p>
        </p:txBody>
      </p:sp>
      <p:graphicFrame>
        <p:nvGraphicFramePr>
          <p:cNvPr id="8194" name="Object 4"/>
          <p:cNvGraphicFramePr>
            <a:graphicFrameLocks noChangeAspect="1"/>
          </p:cNvGraphicFramePr>
          <p:nvPr>
            <p:extLst>
              <p:ext uri="{D42A27DB-BD31-4B8C-83A1-F6EECF244321}">
                <p14:modId xmlns:p14="http://schemas.microsoft.com/office/powerpoint/2010/main" val="2720494732"/>
              </p:ext>
            </p:extLst>
          </p:nvPr>
        </p:nvGraphicFramePr>
        <p:xfrm>
          <a:off x="457200" y="1427162"/>
          <a:ext cx="2438400" cy="554038"/>
        </p:xfrm>
        <a:graphic>
          <a:graphicData uri="http://schemas.openxmlformats.org/presentationml/2006/ole">
            <mc:AlternateContent xmlns:mc="http://schemas.openxmlformats.org/markup-compatibility/2006">
              <mc:Choice xmlns:v="urn:schemas-microsoft-com:vml" Requires="v">
                <p:oleObj spid="_x0000_s50196" name="Equation" r:id="rId6" imgW="1244600" imgH="279400" progId="Equation.DSMT4">
                  <p:embed/>
                </p:oleObj>
              </mc:Choice>
              <mc:Fallback>
                <p:oleObj name="Equation" r:id="rId6" imgW="1244600" imgH="279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427162"/>
                        <a:ext cx="24384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
          <p:cNvGrpSpPr/>
          <p:nvPr/>
        </p:nvGrpSpPr>
        <p:grpSpPr>
          <a:xfrm>
            <a:off x="119743" y="1981200"/>
            <a:ext cx="3200400" cy="3997099"/>
            <a:chOff x="163286" y="1981200"/>
            <a:chExt cx="3200400" cy="3997099"/>
          </a:xfrm>
        </p:grpSpPr>
        <p:sp>
          <p:nvSpPr>
            <p:cNvPr id="8200" name="TextBox 9"/>
            <p:cNvSpPr txBox="1">
              <a:spLocks noChangeArrowheads="1"/>
            </p:cNvSpPr>
            <p:nvPr/>
          </p:nvSpPr>
          <p:spPr bwMode="auto">
            <a:xfrm>
              <a:off x="163286" y="4279372"/>
              <a:ext cx="32004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lnSpc>
                  <a:spcPct val="120000"/>
                </a:lnSpc>
                <a:buClr>
                  <a:srgbClr val="BE0602"/>
                </a:buClr>
                <a:buFont typeface="Arial" pitchFamily="34" charset="0"/>
                <a:buChar char="•"/>
              </a:pPr>
              <a:r>
                <a:rPr lang="en-US" smtClean="0">
                  <a:latin typeface="Constantia" pitchFamily="18" charset="0"/>
                </a:rPr>
                <a:t>Khi </a:t>
              </a:r>
              <a:r>
                <a:rPr lang="en-US">
                  <a:latin typeface="Constantia" pitchFamily="18" charset="0"/>
                </a:rPr>
                <a:t>U</a:t>
              </a:r>
              <a:r>
                <a:rPr lang="en-US" baseline="-25000">
                  <a:latin typeface="Constantia" pitchFamily="18" charset="0"/>
                </a:rPr>
                <a:t>DS</a:t>
              </a:r>
              <a:r>
                <a:rPr lang="en-US">
                  <a:latin typeface="Constantia" pitchFamily="18" charset="0"/>
                </a:rPr>
                <a:t> nhỏ </a:t>
              </a:r>
              <a:r>
                <a:rPr lang="en-US" smtClean="0">
                  <a:latin typeface="Constantia" pitchFamily="18" charset="0"/>
                </a:rPr>
                <a:t>kênh dẫn được thắt đều từ cực S tới cực D. Kênh dẫn có đặc tính trở kháng tuyến tính</a:t>
              </a:r>
              <a:endParaRPr lang="en-US">
                <a:latin typeface="Constantia" pitchFamily="18" charset="0"/>
              </a:endParaRPr>
            </a:p>
            <a:p>
              <a:pPr eaLnBrk="1" hangingPunct="1">
                <a:buClr>
                  <a:srgbClr val="BE0602"/>
                </a:buClr>
              </a:pPr>
              <a:endParaRPr lang="en-US"/>
            </a:p>
          </p:txBody>
        </p:sp>
        <p:pic>
          <p:nvPicPr>
            <p:cNvPr id="8197" name="Picture 5" descr="fig3a.gif"/>
            <p:cNvPicPr>
              <a:picLocks noChangeAspect="1"/>
            </p:cNvPicPr>
            <p:nvPr>
              <p:custDataLst>
                <p:tags r:id="rId4"/>
              </p:custDataLst>
            </p:nvPr>
          </p:nvPicPr>
          <p:blipFill>
            <a:blip r:embed="rId8">
              <a:extLst>
                <a:ext uri="{28A0092B-C50C-407E-A947-70E740481C1C}">
                  <a14:useLocalDpi xmlns:a14="http://schemas.microsoft.com/office/drawing/2010/main" val="0"/>
                </a:ext>
              </a:extLst>
            </a:blip>
            <a:srcRect l="6250" t="7716" r="14583" b="7396"/>
            <a:stretch>
              <a:fillRect/>
            </a:stretch>
          </p:blipFill>
          <p:spPr bwMode="auto">
            <a:xfrm>
              <a:off x="424538" y="1981200"/>
              <a:ext cx="2483037" cy="218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3107873" y="1737836"/>
            <a:ext cx="3581400" cy="4588210"/>
            <a:chOff x="3320143" y="1243675"/>
            <a:chExt cx="3581400" cy="4588210"/>
          </a:xfrm>
        </p:grpSpPr>
        <p:sp>
          <p:nvSpPr>
            <p:cNvPr id="9" name="TextBox 9"/>
            <p:cNvSpPr txBox="1">
              <a:spLocks noChangeArrowheads="1"/>
            </p:cNvSpPr>
            <p:nvPr/>
          </p:nvSpPr>
          <p:spPr bwMode="auto">
            <a:xfrm>
              <a:off x="3320143" y="3800560"/>
              <a:ext cx="35814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lnSpc>
                  <a:spcPct val="120000"/>
                </a:lnSpc>
                <a:buClr>
                  <a:srgbClr val="BE0602"/>
                </a:buClr>
                <a:buFont typeface="Arial" pitchFamily="34" charset="0"/>
                <a:buChar char="•"/>
              </a:pPr>
              <a:r>
                <a:rPr lang="en-US" smtClean="0">
                  <a:latin typeface="Constantia" pitchFamily="18" charset="0"/>
                </a:rPr>
                <a:t>Khi </a:t>
              </a:r>
              <a:r>
                <a:rPr lang="en-US">
                  <a:latin typeface="Constantia" pitchFamily="18" charset="0"/>
                </a:rPr>
                <a:t>U</a:t>
              </a:r>
              <a:r>
                <a:rPr lang="en-US" baseline="-25000">
                  <a:latin typeface="Constantia" pitchFamily="18" charset="0"/>
                </a:rPr>
                <a:t>DS</a:t>
              </a:r>
              <a:r>
                <a:rPr lang="en-US">
                  <a:latin typeface="Constantia" pitchFamily="18" charset="0"/>
                </a:rPr>
                <a:t> tăng lên kênh dẫn có xu hướng hẹp lại về phía D (do chuyển tiếp P-N có xu hướng phân cực ngược mạnh hơn ở phía D).</a:t>
              </a:r>
            </a:p>
            <a:p>
              <a:pPr eaLnBrk="1" hangingPunct="1">
                <a:buClr>
                  <a:srgbClr val="BE0602"/>
                </a:buClr>
              </a:pPr>
              <a:endParaRPr lang="en-US"/>
            </a:p>
          </p:txBody>
        </p:sp>
        <p:pic>
          <p:nvPicPr>
            <p:cNvPr id="10" name="Picture 7" descr="fig3b.gif"/>
            <p:cNvPicPr>
              <a:picLocks noChangeAspect="1"/>
            </p:cNvPicPr>
            <p:nvPr>
              <p:custDataLst>
                <p:tags r:id="rId3"/>
              </p:custDataLst>
            </p:nvPr>
          </p:nvPicPr>
          <p:blipFill>
            <a:blip r:embed="rId9">
              <a:extLst>
                <a:ext uri="{28A0092B-C50C-407E-A947-70E740481C1C}">
                  <a14:useLocalDpi xmlns:a14="http://schemas.microsoft.com/office/drawing/2010/main" val="0"/>
                </a:ext>
              </a:extLst>
            </a:blip>
            <a:srcRect l="8127" t="6270" r="14738" b="3699"/>
            <a:stretch>
              <a:fillRect/>
            </a:stretch>
          </p:blipFill>
          <p:spPr bwMode="auto">
            <a:xfrm>
              <a:off x="3532413" y="1243675"/>
              <a:ext cx="2503714" cy="250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p:cNvGrpSpPr/>
          <p:nvPr/>
        </p:nvGrpSpPr>
        <p:grpSpPr>
          <a:xfrm>
            <a:off x="6553200" y="1884793"/>
            <a:ext cx="2677886" cy="3962170"/>
            <a:chOff x="6553200" y="1884793"/>
            <a:chExt cx="2677886" cy="3962170"/>
          </a:xfrm>
        </p:grpSpPr>
        <p:sp>
          <p:nvSpPr>
            <p:cNvPr id="11" name="TextBox 9"/>
            <p:cNvSpPr txBox="1">
              <a:spLocks noChangeArrowheads="1"/>
            </p:cNvSpPr>
            <p:nvPr/>
          </p:nvSpPr>
          <p:spPr bwMode="auto">
            <a:xfrm>
              <a:off x="6629400" y="4369635"/>
              <a:ext cx="26016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28600" indent="-228600" eaLnBrk="1" hangingPunct="1">
                <a:buClr>
                  <a:srgbClr val="BE0602"/>
                </a:buClr>
                <a:buFont typeface="Arial" pitchFamily="34" charset="0"/>
                <a:buChar char="•"/>
              </a:pPr>
              <a:r>
                <a:rPr lang="en-US" smtClean="0">
                  <a:latin typeface="Constantia" pitchFamily="18" charset="0"/>
                </a:rPr>
                <a:t>Tới </a:t>
              </a:r>
              <a:r>
                <a:rPr lang="en-US">
                  <a:latin typeface="Constantia" pitchFamily="18" charset="0"/>
                </a:rPr>
                <a:t>một giá trị U</a:t>
              </a:r>
              <a:r>
                <a:rPr lang="en-US" baseline="-25000">
                  <a:latin typeface="Constantia" pitchFamily="18" charset="0"/>
                </a:rPr>
                <a:t>DS</a:t>
              </a:r>
              <a:r>
                <a:rPr lang="en-US">
                  <a:latin typeface="Constantia" pitchFamily="18" charset="0"/>
                </a:rPr>
                <a:t> xác định dòng trong kênh dẫn không tăng nữa </a:t>
              </a:r>
            </a:p>
            <a:p>
              <a:pPr eaLnBrk="1" hangingPunct="1">
                <a:buClr>
                  <a:srgbClr val="BE0602"/>
                </a:buClr>
                <a:buFont typeface="Wingdings" pitchFamily="2" charset="2"/>
                <a:buChar char="v"/>
              </a:pPr>
              <a:endParaRPr lang="en-US"/>
            </a:p>
          </p:txBody>
        </p:sp>
        <p:pic>
          <p:nvPicPr>
            <p:cNvPr id="13" name="Picture 8" descr="fig3c.gif"/>
            <p:cNvPicPr>
              <a:picLocks noChangeAspect="1"/>
            </p:cNvPicPr>
            <p:nvPr>
              <p:custDataLst>
                <p:tags r:id="rId2"/>
              </p:custDataLst>
            </p:nvPr>
          </p:nvPicPr>
          <p:blipFill>
            <a:blip r:embed="rId10">
              <a:extLst>
                <a:ext uri="{28A0092B-C50C-407E-A947-70E740481C1C}">
                  <a14:useLocalDpi xmlns:a14="http://schemas.microsoft.com/office/drawing/2010/main" val="0"/>
                </a:ext>
              </a:extLst>
            </a:blip>
            <a:srcRect l="6886" t="7074" r="18182" b="5466"/>
            <a:stretch>
              <a:fillRect/>
            </a:stretch>
          </p:blipFill>
          <p:spPr bwMode="auto">
            <a:xfrm>
              <a:off x="6553200" y="188479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64908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normAutofit fontScale="90000"/>
          </a:bodyPr>
          <a:lstStyle/>
          <a:p>
            <a:pPr>
              <a:defRPr/>
            </a:pPr>
            <a:r>
              <a:rPr lang="en-US"/>
              <a:t>JFET kênh N</a:t>
            </a:r>
            <a:br>
              <a:rPr lang="en-US"/>
            </a:br>
            <a:r>
              <a:rPr lang="de-DE" sz="4000" i="1"/>
              <a:t>Đặc tuyến ra </a:t>
            </a:r>
            <a:r>
              <a:rPr lang="de-DE" sz="4000" i="1" smtClean="0"/>
              <a:t>(2)</a:t>
            </a:r>
            <a:r>
              <a:rPr lang="en-US" sz="4000" i="1" smtClean="0"/>
              <a:t> </a:t>
            </a:r>
            <a:endParaRPr lang="en-US" sz="4000" b="0" i="1" smtClean="0"/>
          </a:p>
        </p:txBody>
      </p:sp>
      <p:sp>
        <p:nvSpPr>
          <p:cNvPr id="9221" name="Rectangle 9"/>
          <p:cNvSpPr>
            <a:spLocks noGrp="1" noChangeArrowheads="1"/>
          </p:cNvSpPr>
          <p:nvPr>
            <p:ph type="body" sz="half" idx="4294967295"/>
          </p:nvPr>
        </p:nvSpPr>
        <p:spPr>
          <a:xfrm>
            <a:off x="5562600" y="1600200"/>
            <a:ext cx="3429000" cy="4525963"/>
          </a:xfrm>
          <a:prstGeom prst="rect">
            <a:avLst/>
          </a:prstGeom>
        </p:spPr>
        <p:txBody>
          <a:bodyPr>
            <a:normAutofit/>
          </a:bodyPr>
          <a:lstStyle/>
          <a:p>
            <a:endParaRPr lang="en-US" sz="2000" smtClean="0"/>
          </a:p>
          <a:p>
            <a:endParaRPr lang="en-US" sz="2000" smtClean="0"/>
          </a:p>
          <a:p>
            <a:endParaRPr lang="en-US" sz="2000" smtClean="0"/>
          </a:p>
          <a:p>
            <a:r>
              <a:rPr lang="vi-VN" sz="2000" smtClean="0"/>
              <a:t>U</a:t>
            </a:r>
            <a:r>
              <a:rPr lang="vi-VN" sz="2000" baseline="-25000" smtClean="0"/>
              <a:t>GS </a:t>
            </a:r>
            <a:r>
              <a:rPr lang="vi-VN" sz="2000" smtClean="0"/>
              <a:t>càng âm thì điểm A và B càng gần gốc, nghĩa là quá trình bão hoà và đánh thủng sớm xảy ra khi tăng dần U</a:t>
            </a:r>
            <a:r>
              <a:rPr lang="vi-VN" sz="2000" baseline="-25000" smtClean="0"/>
              <a:t>DS</a:t>
            </a:r>
            <a:r>
              <a:rPr lang="vi-VN" sz="2000" smtClean="0"/>
              <a:t>.</a:t>
            </a:r>
          </a:p>
          <a:p>
            <a:r>
              <a:rPr lang="en-US" sz="2000" smtClean="0"/>
              <a:t>Tại U</a:t>
            </a:r>
            <a:r>
              <a:rPr lang="en-US" sz="2000" baseline="-25000" smtClean="0"/>
              <a:t>GS ngắt</a:t>
            </a:r>
            <a:r>
              <a:rPr lang="en-US" sz="2000" smtClean="0"/>
              <a:t>  miền nghèo của 2 chuyển tiếp PN chạm nhau thì kênh dẫn không cho hạt dẫn qua, JFET ở trạng thái ngắt </a:t>
            </a:r>
          </a:p>
          <a:p>
            <a:endParaRPr lang="en-US" sz="2000" smtClean="0"/>
          </a:p>
        </p:txBody>
      </p:sp>
      <p:sp>
        <p:nvSpPr>
          <p:cNvPr id="922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9218" name="Object 4"/>
          <p:cNvGraphicFramePr>
            <a:graphicFrameLocks noChangeAspect="1"/>
          </p:cNvGraphicFramePr>
          <p:nvPr/>
        </p:nvGraphicFramePr>
        <p:xfrm>
          <a:off x="6477000" y="2133600"/>
          <a:ext cx="2438400" cy="554038"/>
        </p:xfrm>
        <a:graphic>
          <a:graphicData uri="http://schemas.openxmlformats.org/presentationml/2006/ole">
            <mc:AlternateContent xmlns:mc="http://schemas.openxmlformats.org/markup-compatibility/2006">
              <mc:Choice xmlns:v="urn:schemas-microsoft-com:vml" Requires="v">
                <p:oleObj spid="_x0000_s51234" name="Equation" r:id="rId3" imgW="1244600" imgH="279400" progId="Equation.DSMT4">
                  <p:embed/>
                </p:oleObj>
              </mc:Choice>
              <mc:Fallback>
                <p:oleObj name="Equation" r:id="rId3" imgW="12446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133600"/>
                        <a:ext cx="24384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9224" name="Rectangle 11"/>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9225"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9F0EFE4-A914-4CBB-815A-3D0A300CA048}" type="slidenum">
              <a:rPr lang="en-US" smtClean="0"/>
              <a:pPr eaLnBrk="1" hangingPunct="1"/>
              <a:t>17</a:t>
            </a:fld>
            <a:endParaRPr lang="en-US" smtClean="0"/>
          </a:p>
        </p:txBody>
      </p:sp>
      <p:graphicFrame>
        <p:nvGraphicFramePr>
          <p:cNvPr id="9219" name="Object 12"/>
          <p:cNvGraphicFramePr>
            <a:graphicFrameLocks noChangeAspect="1"/>
          </p:cNvGraphicFramePr>
          <p:nvPr>
            <p:extLst>
              <p:ext uri="{D42A27DB-BD31-4B8C-83A1-F6EECF244321}">
                <p14:modId xmlns:p14="http://schemas.microsoft.com/office/powerpoint/2010/main" val="463581896"/>
              </p:ext>
            </p:extLst>
          </p:nvPr>
        </p:nvGraphicFramePr>
        <p:xfrm>
          <a:off x="-66675" y="2059350"/>
          <a:ext cx="5848350" cy="3840707"/>
        </p:xfrm>
        <a:graphic>
          <a:graphicData uri="http://schemas.openxmlformats.org/presentationml/2006/ole">
            <mc:AlternateContent xmlns:mc="http://schemas.openxmlformats.org/markup-compatibility/2006">
              <mc:Choice xmlns:v="urn:schemas-microsoft-com:vml" Requires="v">
                <p:oleObj spid="_x0000_s51235" name="Visio" r:id="rId5" imgW="4831283" imgH="3169839" progId="Visio.Drawing.11">
                  <p:embed/>
                </p:oleObj>
              </mc:Choice>
              <mc:Fallback>
                <p:oleObj name="Visio" r:id="rId5" imgW="4831283" imgH="316983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 y="2059350"/>
                        <a:ext cx="5848350" cy="3840707"/>
                      </a:xfrm>
                      <a:prstGeom prst="rect">
                        <a:avLst/>
                      </a:prstGeom>
                      <a:noFill/>
                      <a:extLst/>
                    </p:spPr>
                  </p:pic>
                </p:oleObj>
              </mc:Fallback>
            </mc:AlternateContent>
          </a:graphicData>
        </a:graphic>
      </p:graphicFrame>
      <p:cxnSp>
        <p:nvCxnSpPr>
          <p:cNvPr id="16" name="Straight Connector 15"/>
          <p:cNvCxnSpPr/>
          <p:nvPr/>
        </p:nvCxnSpPr>
        <p:spPr>
          <a:xfrm>
            <a:off x="1371600" y="5105400"/>
            <a:ext cx="2971800" cy="1588"/>
          </a:xfrm>
          <a:prstGeom prst="line">
            <a:avLst/>
          </a:prstGeom>
          <a:ln w="28575">
            <a:solidFill>
              <a:srgbClr val="BE060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3200400" y="5257800"/>
            <a:ext cx="762000" cy="457200"/>
          </a:xfrm>
          <a:prstGeom prst="line">
            <a:avLst/>
          </a:prstGeom>
          <a:ln>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228" name="TextBox 18"/>
          <p:cNvSpPr txBox="1">
            <a:spLocks noChangeArrowheads="1"/>
          </p:cNvSpPr>
          <p:nvPr/>
        </p:nvSpPr>
        <p:spPr bwMode="auto">
          <a:xfrm>
            <a:off x="3429000" y="6074115"/>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t>U</a:t>
            </a:r>
            <a:r>
              <a:rPr lang="en-US" baseline="-25000"/>
              <a:t>GS ngắt</a:t>
            </a:r>
          </a:p>
        </p:txBody>
      </p:sp>
      <p:sp>
        <p:nvSpPr>
          <p:cNvPr id="9229" name="TextBox 19"/>
          <p:cNvSpPr txBox="1">
            <a:spLocks noChangeArrowheads="1"/>
          </p:cNvSpPr>
          <p:nvPr/>
        </p:nvSpPr>
        <p:spPr bwMode="auto">
          <a:xfrm>
            <a:off x="0" y="4876800"/>
            <a:ext cx="9144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t>U</a:t>
            </a:r>
            <a:r>
              <a:rPr lang="en-US" baseline="-25000"/>
              <a:t>DS bh</a:t>
            </a:r>
          </a:p>
        </p:txBody>
      </p:sp>
      <p:cxnSp>
        <p:nvCxnSpPr>
          <p:cNvPr id="21" name="Straight Connector 20"/>
          <p:cNvCxnSpPr/>
          <p:nvPr/>
        </p:nvCxnSpPr>
        <p:spPr>
          <a:xfrm flipV="1">
            <a:off x="762000" y="4800600"/>
            <a:ext cx="914400" cy="228600"/>
          </a:xfrm>
          <a:prstGeom prst="line">
            <a:avLst/>
          </a:prstGeom>
          <a:ln>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60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10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221">
                                            <p:txEl>
                                              <p:pRg st="3" end="3"/>
                                            </p:txEl>
                                          </p:spTgt>
                                        </p:tgtEl>
                                        <p:attrNameLst>
                                          <p:attrName>style.visibility</p:attrName>
                                        </p:attrNameLst>
                                      </p:cBhvr>
                                      <p:to>
                                        <p:strVal val="visible"/>
                                      </p:to>
                                    </p:set>
                                    <p:anim calcmode="lin" valueType="num">
                                      <p:cBhvr additive="base">
                                        <p:cTn id="12" dur="500" fill="hold"/>
                                        <p:tgtEl>
                                          <p:spTgt spid="9221">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2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221">
                                            <p:txEl>
                                              <p:pRg st="4" end="4"/>
                                            </p:txEl>
                                          </p:spTgt>
                                        </p:tgtEl>
                                        <p:attrNameLst>
                                          <p:attrName>style.visibility</p:attrName>
                                        </p:attrNameLst>
                                      </p:cBhvr>
                                      <p:to>
                                        <p:strVal val="visible"/>
                                      </p:to>
                                    </p:set>
                                    <p:anim calcmode="lin" valueType="num">
                                      <p:cBhvr additive="base">
                                        <p:cTn id="18" dur="500" fill="hold"/>
                                        <p:tgtEl>
                                          <p:spTgt spid="9221">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2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de-DE" sz="3600" i="1" smtClean="0"/>
              <a:t>JFET kênh N</a:t>
            </a:r>
            <a:br>
              <a:rPr lang="de-DE" sz="3600" i="1" smtClean="0"/>
            </a:br>
            <a:r>
              <a:rPr lang="de-DE" sz="3600" i="1" smtClean="0"/>
              <a:t> Đặc tuyến ra (3)</a:t>
            </a:r>
            <a:r>
              <a:rPr lang="en-US" sz="3600" i="1" smtClean="0"/>
              <a:t> </a:t>
            </a:r>
            <a:endParaRPr lang="en-US" sz="3600" smtClean="0">
              <a:latin typeface=".VnTime" pitchFamily="34" charset="0"/>
            </a:endParaRPr>
          </a:p>
        </p:txBody>
      </p:sp>
      <p:sp>
        <p:nvSpPr>
          <p:cNvPr id="18440" name="Rectangle 8"/>
          <p:cNvSpPr>
            <a:spLocks noGrp="1" noChangeArrowheads="1"/>
          </p:cNvSpPr>
          <p:nvPr>
            <p:ph type="body" sz="half" idx="4294967295"/>
          </p:nvPr>
        </p:nvSpPr>
        <p:spPr>
          <a:xfrm>
            <a:off x="266700" y="1600200"/>
            <a:ext cx="8610600" cy="5257800"/>
          </a:xfrm>
          <a:prstGeom prst="rect">
            <a:avLst/>
          </a:prstGeom>
        </p:spPr>
        <p:txBody>
          <a:bodyPr>
            <a:noAutofit/>
          </a:bodyPr>
          <a:lstStyle/>
          <a:p>
            <a:r>
              <a:rPr lang="vi-VN" smtClean="0"/>
              <a:t>Trên đặc tuyến, ta thấy có 3 vùng rõ rệt:</a:t>
            </a:r>
            <a:endParaRPr lang="vi-VN" i="1" smtClean="0"/>
          </a:p>
          <a:p>
            <a:pPr marL="576263" indent="-173038">
              <a:buFont typeface="Arial" pitchFamily="34" charset="0"/>
              <a:buChar char="•"/>
              <a:tabLst>
                <a:tab pos="576263" algn="l"/>
              </a:tabLst>
            </a:pPr>
            <a:r>
              <a:rPr lang="vi-VN" i="1" smtClean="0"/>
              <a:t>Vùng U</a:t>
            </a:r>
            <a:r>
              <a:rPr lang="vi-VN" i="1" baseline="-25000" smtClean="0"/>
              <a:t>DS</a:t>
            </a:r>
            <a:r>
              <a:rPr lang="vi-VN" i="1" smtClean="0"/>
              <a:t> &lt; U</a:t>
            </a:r>
            <a:r>
              <a:rPr lang="vi-VN" i="1" baseline="-25000" smtClean="0"/>
              <a:t>DS</a:t>
            </a:r>
            <a:r>
              <a:rPr lang="en-US" i="1" baseline="-25000" smtClean="0"/>
              <a:t>sat</a:t>
            </a:r>
            <a:r>
              <a:rPr lang="vi-VN" i="1" smtClean="0"/>
              <a:t>: Dòng tăng nhanh theo sự gia tăng của U</a:t>
            </a:r>
            <a:r>
              <a:rPr lang="vi-VN" i="1" baseline="-25000" smtClean="0"/>
              <a:t>DS</a:t>
            </a:r>
            <a:r>
              <a:rPr lang="vi-VN" i="1" smtClean="0"/>
              <a:t>, khá tuyến tính. Kênh dẫn </a:t>
            </a:r>
            <a:r>
              <a:rPr lang="en-US" i="1" smtClean="0"/>
              <a:t>khi đó tương đương với 1 </a:t>
            </a:r>
            <a:r>
              <a:rPr lang="vi-VN" i="1" smtClean="0"/>
              <a:t>điện trở nên vùng này được gọi là vùng tuyến tính hay vùng điện trở thuần.</a:t>
            </a:r>
            <a:endParaRPr lang="en-US" i="1" smtClean="0"/>
          </a:p>
          <a:p>
            <a:pPr marL="576263" indent="-173038">
              <a:buFont typeface="Arial" pitchFamily="34" charset="0"/>
              <a:buChar char="•"/>
              <a:tabLst>
                <a:tab pos="576263" algn="l"/>
              </a:tabLst>
            </a:pPr>
            <a:r>
              <a:rPr lang="vi-VN" i="1" smtClean="0"/>
              <a:t>Vùng U</a:t>
            </a:r>
            <a:r>
              <a:rPr lang="vi-VN" i="1" baseline="-25000" smtClean="0"/>
              <a:t>DS</a:t>
            </a:r>
            <a:r>
              <a:rPr lang="en-US" i="1" baseline="-25000" smtClean="0"/>
              <a:t>sat</a:t>
            </a:r>
            <a:r>
              <a:rPr lang="vi-VN" i="1" smtClean="0"/>
              <a:t>&lt; U</a:t>
            </a:r>
            <a:r>
              <a:rPr lang="vi-VN" i="1" baseline="-25000" smtClean="0"/>
              <a:t>DS</a:t>
            </a:r>
            <a:r>
              <a:rPr lang="vi-VN" i="1" smtClean="0"/>
              <a:t> &lt; U</a:t>
            </a:r>
            <a:r>
              <a:rPr lang="vi-VN" i="1" baseline="-25000" smtClean="0"/>
              <a:t>DS thủng</a:t>
            </a:r>
            <a:r>
              <a:rPr lang="vi-VN" i="1" smtClean="0"/>
              <a:t>: dòng cực máng gần như không tăng khi tăng giá trị của U</a:t>
            </a:r>
            <a:r>
              <a:rPr lang="vi-VN" i="1" baseline="-25000" smtClean="0"/>
              <a:t>DS</a:t>
            </a:r>
            <a:r>
              <a:rPr lang="vi-VN" i="1" smtClean="0"/>
              <a:t>, gọi là vùng bão hòa</a:t>
            </a:r>
            <a:endParaRPr lang="en-US" i="1" smtClean="0"/>
          </a:p>
          <a:p>
            <a:pPr marL="576263" indent="-173038">
              <a:buFont typeface="Arial" pitchFamily="34" charset="0"/>
              <a:buChar char="•"/>
              <a:tabLst>
                <a:tab pos="576263" algn="l"/>
              </a:tabLst>
            </a:pPr>
            <a:r>
              <a:rPr lang="vi-VN" i="1" smtClean="0"/>
              <a:t>Vùng U</a:t>
            </a:r>
            <a:r>
              <a:rPr lang="vi-VN" i="1" baseline="-25000" smtClean="0"/>
              <a:t>DS</a:t>
            </a:r>
            <a:r>
              <a:rPr lang="vi-VN" i="1" smtClean="0"/>
              <a:t> </a:t>
            </a:r>
            <a:r>
              <a:rPr lang="vi-VN" i="1" smtClean="0">
                <a:sym typeface="Symbol" pitchFamily="18" charset="2"/>
              </a:rPr>
              <a:t> U</a:t>
            </a:r>
            <a:r>
              <a:rPr lang="vi-VN" i="1" baseline="-25000" smtClean="0">
                <a:sym typeface="Symbol" pitchFamily="18" charset="2"/>
              </a:rPr>
              <a:t>DS thủng</a:t>
            </a:r>
            <a:r>
              <a:rPr lang="vi-VN" i="1" smtClean="0">
                <a:sym typeface="Symbol" pitchFamily="18" charset="2"/>
              </a:rPr>
              <a:t>:  tiếp giáp PN bị đánh thủng, dòng I</a:t>
            </a:r>
            <a:r>
              <a:rPr lang="vi-VN" i="1" baseline="-25000" smtClean="0">
                <a:sym typeface="Symbol" pitchFamily="18" charset="2"/>
              </a:rPr>
              <a:t>D</a:t>
            </a:r>
            <a:r>
              <a:rPr lang="vi-VN" i="1" smtClean="0">
                <a:sym typeface="Symbol" pitchFamily="18" charset="2"/>
              </a:rPr>
              <a:t> tăng vọt. Vùng này gọi là vùng đánh thủng.</a:t>
            </a:r>
          </a:p>
          <a:p>
            <a:r>
              <a:rPr lang="vi-VN" smtClean="0"/>
              <a:t>U</a:t>
            </a:r>
            <a:r>
              <a:rPr lang="vi-VN" baseline="-25000" smtClean="0"/>
              <a:t>DS</a:t>
            </a:r>
            <a:r>
              <a:rPr lang="en-US" baseline="-25000" smtClean="0"/>
              <a:t>sat</a:t>
            </a:r>
            <a:r>
              <a:rPr lang="vi-VN" smtClean="0"/>
              <a:t>là giá trị U</a:t>
            </a:r>
            <a:r>
              <a:rPr lang="vi-VN" baseline="-25000" smtClean="0"/>
              <a:t>DS</a:t>
            </a:r>
            <a:r>
              <a:rPr lang="vi-VN" smtClean="0"/>
              <a:t> mà bắt đầu từ đó dòng cực máng không tăng nữa</a:t>
            </a:r>
          </a:p>
          <a:p>
            <a:r>
              <a:rPr lang="vi-VN" smtClean="0"/>
              <a:t>Giá trị dòng bão hòa với trường hợp U</a:t>
            </a:r>
            <a:r>
              <a:rPr lang="vi-VN" baseline="-25000" smtClean="0"/>
              <a:t>GS</a:t>
            </a:r>
            <a:r>
              <a:rPr lang="vi-VN" smtClean="0"/>
              <a:t> = 0 được ký hiệu là I</a:t>
            </a:r>
            <a:r>
              <a:rPr lang="vi-VN" baseline="-25000" smtClean="0"/>
              <a:t>DSS</a:t>
            </a:r>
            <a:r>
              <a:rPr lang="vi-VN" smtClean="0"/>
              <a:t>.</a:t>
            </a:r>
          </a:p>
        </p:txBody>
      </p:sp>
      <p:sp>
        <p:nvSpPr>
          <p:cNvPr id="6144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6144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61446" name="Rectangle 11"/>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61447"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9DAC534-6324-4A49-90B4-BC9384468ED9}" type="slidenum">
              <a:rPr lang="en-US" smtClean="0"/>
              <a:pPr eaLnBrk="1" hangingPunct="1"/>
              <a:t>18</a:t>
            </a:fld>
            <a:endParaRPr lang="en-US" smtClean="0"/>
          </a:p>
        </p:txBody>
      </p:sp>
    </p:spTree>
    <p:extLst>
      <p:ext uri="{BB962C8B-B14F-4D97-AF65-F5344CB8AC3E}">
        <p14:creationId xmlns:p14="http://schemas.microsoft.com/office/powerpoint/2010/main" val="2574818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40">
                                            <p:txEl>
                                              <p:pRg st="0" end="0"/>
                                            </p:txEl>
                                          </p:spTgt>
                                        </p:tgtEl>
                                        <p:attrNameLst>
                                          <p:attrName>style.visibility</p:attrName>
                                        </p:attrNameLst>
                                      </p:cBhvr>
                                      <p:to>
                                        <p:strVal val="visible"/>
                                      </p:to>
                                    </p:set>
                                    <p:anim calcmode="lin" valueType="num">
                                      <p:cBhvr additive="base">
                                        <p:cTn id="7" dur="500" fill="hold"/>
                                        <p:tgtEl>
                                          <p:spTgt spid="184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40">
                                            <p:txEl>
                                              <p:pRg st="1" end="1"/>
                                            </p:txEl>
                                          </p:spTgt>
                                        </p:tgtEl>
                                        <p:attrNameLst>
                                          <p:attrName>style.visibility</p:attrName>
                                        </p:attrNameLst>
                                      </p:cBhvr>
                                      <p:to>
                                        <p:strVal val="visible"/>
                                      </p:to>
                                    </p:set>
                                    <p:anim calcmode="lin" valueType="num">
                                      <p:cBhvr additive="base">
                                        <p:cTn id="13" dur="500" fill="hold"/>
                                        <p:tgtEl>
                                          <p:spTgt spid="1844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40">
                                            <p:txEl>
                                              <p:pRg st="2" end="2"/>
                                            </p:txEl>
                                          </p:spTgt>
                                        </p:tgtEl>
                                        <p:attrNameLst>
                                          <p:attrName>style.visibility</p:attrName>
                                        </p:attrNameLst>
                                      </p:cBhvr>
                                      <p:to>
                                        <p:strVal val="visible"/>
                                      </p:to>
                                    </p:set>
                                    <p:anim calcmode="lin" valueType="num">
                                      <p:cBhvr additive="base">
                                        <p:cTn id="19" dur="500" fill="hold"/>
                                        <p:tgtEl>
                                          <p:spTgt spid="1844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40">
                                            <p:txEl>
                                              <p:pRg st="3" end="3"/>
                                            </p:txEl>
                                          </p:spTgt>
                                        </p:tgtEl>
                                        <p:attrNameLst>
                                          <p:attrName>style.visibility</p:attrName>
                                        </p:attrNameLst>
                                      </p:cBhvr>
                                      <p:to>
                                        <p:strVal val="visible"/>
                                      </p:to>
                                    </p:set>
                                    <p:anim calcmode="lin" valueType="num">
                                      <p:cBhvr additive="base">
                                        <p:cTn id="25" dur="500" fill="hold"/>
                                        <p:tgtEl>
                                          <p:spTgt spid="1844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440">
                                            <p:txEl>
                                              <p:pRg st="4" end="4"/>
                                            </p:txEl>
                                          </p:spTgt>
                                        </p:tgtEl>
                                        <p:attrNameLst>
                                          <p:attrName>style.visibility</p:attrName>
                                        </p:attrNameLst>
                                      </p:cBhvr>
                                      <p:to>
                                        <p:strVal val="visible"/>
                                      </p:to>
                                    </p:set>
                                    <p:anim calcmode="lin" valueType="num">
                                      <p:cBhvr additive="base">
                                        <p:cTn id="31" dur="500" fill="hold"/>
                                        <p:tgtEl>
                                          <p:spTgt spid="1844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440">
                                            <p:txEl>
                                              <p:pRg st="5" end="5"/>
                                            </p:txEl>
                                          </p:spTgt>
                                        </p:tgtEl>
                                        <p:attrNameLst>
                                          <p:attrName>style.visibility</p:attrName>
                                        </p:attrNameLst>
                                      </p:cBhvr>
                                      <p:to>
                                        <p:strVal val="visible"/>
                                      </p:to>
                                    </p:set>
                                    <p:anim calcmode="lin" valueType="num">
                                      <p:cBhvr additive="base">
                                        <p:cTn id="37" dur="500" fill="hold"/>
                                        <p:tgtEl>
                                          <p:spTgt spid="1844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44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p:cNvSpPr>
            <a:spLocks noGrp="1" noChangeArrowheads="1"/>
          </p:cNvSpPr>
          <p:nvPr>
            <p:ph type="title"/>
          </p:nvPr>
        </p:nvSpPr>
        <p:spPr>
          <a:xfrm>
            <a:off x="457200" y="274638"/>
            <a:ext cx="8229600" cy="792162"/>
          </a:xfrm>
          <a:noFill/>
        </p:spPr>
        <p:txBody>
          <a:bodyPr>
            <a:normAutofit fontScale="90000"/>
          </a:bodyPr>
          <a:lstStyle/>
          <a:p>
            <a:r>
              <a:rPr lang="vi-VN" sz="4000" i="1" smtClean="0"/>
              <a:t>JFET</a:t>
            </a:r>
            <a:br>
              <a:rPr lang="vi-VN" sz="4000" i="1" smtClean="0"/>
            </a:br>
            <a:r>
              <a:rPr lang="vi-VN" sz="4000" i="1" smtClean="0"/>
              <a:t> Đặc tuyến truyền đạt</a:t>
            </a:r>
            <a:r>
              <a:rPr lang="en-US" sz="4000" i="1" smtClean="0"/>
              <a:t> </a:t>
            </a:r>
            <a:endParaRPr lang="en-US" sz="4000" smtClean="0">
              <a:latin typeface=".VnTime" pitchFamily="34" charset="0"/>
            </a:endParaRPr>
          </a:p>
        </p:txBody>
      </p:sp>
      <p:sp>
        <p:nvSpPr>
          <p:cNvPr id="10244" name="Rectangle 3"/>
          <p:cNvSpPr>
            <a:spLocks noGrp="1" noChangeArrowheads="1"/>
          </p:cNvSpPr>
          <p:nvPr>
            <p:ph type="body" idx="1"/>
          </p:nvPr>
        </p:nvSpPr>
        <p:spPr/>
        <p:txBody>
          <a:bodyPr/>
          <a:lstStyle/>
          <a:p>
            <a:r>
              <a:rPr lang="en-US" sz="2800" smtClean="0"/>
              <a:t>Công thức Shockley </a:t>
            </a:r>
          </a:p>
          <a:p>
            <a:endParaRPr lang="en-US" sz="2800" smtClean="0"/>
          </a:p>
        </p:txBody>
      </p:sp>
      <p:sp>
        <p:nvSpPr>
          <p:cNvPr id="1024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3561" name="Rectangle 9"/>
          <p:cNvSpPr>
            <a:spLocks noChangeArrowheads="1"/>
          </p:cNvSpPr>
          <p:nvPr/>
        </p:nvSpPr>
        <p:spPr bwMode="auto">
          <a:xfrm>
            <a:off x="0" y="316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0242" name="Object 8"/>
          <p:cNvGraphicFramePr>
            <a:graphicFrameLocks noChangeAspect="1"/>
          </p:cNvGraphicFramePr>
          <p:nvPr>
            <p:extLst>
              <p:ext uri="{D42A27DB-BD31-4B8C-83A1-F6EECF244321}">
                <p14:modId xmlns:p14="http://schemas.microsoft.com/office/powerpoint/2010/main" val="2714584308"/>
              </p:ext>
            </p:extLst>
          </p:nvPr>
        </p:nvGraphicFramePr>
        <p:xfrm>
          <a:off x="5638800" y="1887487"/>
          <a:ext cx="2667000" cy="982663"/>
        </p:xfrm>
        <a:graphic>
          <a:graphicData uri="http://schemas.openxmlformats.org/presentationml/2006/ole">
            <mc:AlternateContent xmlns:mc="http://schemas.openxmlformats.org/markup-compatibility/2006">
              <mc:Choice xmlns:v="urn:schemas-microsoft-com:vml" Requires="v">
                <p:oleObj spid="_x0000_s52241" name="Equation" r:id="rId4" imgW="1459866" imgH="545863" progId="Equation.DSMT4">
                  <p:embed/>
                </p:oleObj>
              </mc:Choice>
              <mc:Fallback>
                <p:oleObj name="Equation" r:id="rId4" imgW="1459866" imgH="54586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887487"/>
                        <a:ext cx="2667000" cy="982663"/>
                      </a:xfrm>
                      <a:prstGeom prst="rect">
                        <a:avLst/>
                      </a:prstGeom>
                      <a:noFill/>
                      <a:ln w="9525">
                        <a:noFill/>
                        <a:miter lim="800000"/>
                        <a:headEnd/>
                        <a:tailEnd/>
                      </a:ln>
                      <a:extLst/>
                    </p:spPr>
                  </p:pic>
                </p:oleObj>
              </mc:Fallback>
            </mc:AlternateContent>
          </a:graphicData>
        </a:graphic>
      </p:graphicFrame>
      <p:sp>
        <p:nvSpPr>
          <p:cNvPr id="10247"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DD20652-EC71-4A56-AA00-4EA90494D802}" type="slidenum">
              <a:rPr lang="en-US" smtClean="0"/>
              <a:pPr eaLnBrk="1" hangingPunct="1"/>
              <a:t>19</a:t>
            </a:fld>
            <a:endParaRPr lang="en-US" smtClean="0"/>
          </a:p>
        </p:txBody>
      </p:sp>
      <p:pic>
        <p:nvPicPr>
          <p:cNvPr id="10248" name="Picture 10" descr="fig2.gif"/>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143000" y="2870150"/>
            <a:ext cx="6019800" cy="39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26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nodePh="1">
                                  <p:stCondLst>
                                    <p:cond delay="0"/>
                                  </p:stCondLst>
                                  <p:endCondLst>
                                    <p:cond evt="begin" delay="0">
                                      <p:tn val="5"/>
                                    </p:cond>
                                  </p:endCondLst>
                                  <p:childTnLst>
                                    <p:set>
                                      <p:cBhvr>
                                        <p:cTn id="6" dur="1" fill="hold">
                                          <p:stCondLst>
                                            <p:cond delay="0"/>
                                          </p:stCondLst>
                                        </p:cTn>
                                        <p:tgtEl>
                                          <p:spTgt spid="23561"/>
                                        </p:tgtEl>
                                        <p:attrNameLst>
                                          <p:attrName>style.visibility</p:attrName>
                                        </p:attrNameLst>
                                      </p:cBhvr>
                                      <p:to>
                                        <p:strVal val="visible"/>
                                      </p:to>
                                    </p:set>
                                    <p:animEffect transition="in" filter="box(in)">
                                      <p:cBhvr>
                                        <p:cTn id="7"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533400" y="457200"/>
            <a:ext cx="7772400" cy="1470025"/>
          </a:xfrm>
        </p:spPr>
        <p:txBody>
          <a:bodyPr/>
          <a:lstStyle/>
          <a:p>
            <a:r>
              <a:rPr lang="en-US" sz="4000" b="1" smtClean="0">
                <a:solidFill>
                  <a:srgbClr val="FFFF00"/>
                </a:solidFill>
              </a:rPr>
              <a:t>Transitor hiệu ứng trường </a:t>
            </a:r>
            <a:br>
              <a:rPr lang="en-US" sz="4000" b="1" smtClean="0">
                <a:solidFill>
                  <a:srgbClr val="FFFF00"/>
                </a:solidFill>
              </a:rPr>
            </a:br>
            <a:r>
              <a:rPr lang="en-US" sz="4000" b="1" smtClean="0">
                <a:solidFill>
                  <a:srgbClr val="FFFF00"/>
                </a:solidFill>
              </a:rPr>
              <a:t>Field Effect Transistor- FET</a:t>
            </a:r>
            <a:endParaRPr lang="en-US" sz="4000" b="1" smtClean="0">
              <a:solidFill>
                <a:srgbClr val="FFFF00"/>
              </a:solidFill>
              <a:latin typeface=".VnTime" pitchFamily="34" charset="0"/>
            </a:endParaRPr>
          </a:p>
        </p:txBody>
      </p:sp>
      <p:pic>
        <p:nvPicPr>
          <p:cNvPr id="2057" name="Picture 71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828800" y="2133600"/>
            <a:ext cx="58324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0AB4A87-1618-4007-8303-E587261C0F6B}" type="slidenum">
              <a:rPr lang="en-US" smtClean="0"/>
              <a:pPr eaLnBrk="1" hangingPunct="1"/>
              <a:t>2</a:t>
            </a:fld>
            <a:endParaRPr lang="en-US" smtClean="0"/>
          </a:p>
        </p:txBody>
      </p:sp>
    </p:spTree>
    <p:extLst>
      <p:ext uri="{BB962C8B-B14F-4D97-AF65-F5344CB8AC3E}">
        <p14:creationId xmlns:p14="http://schemas.microsoft.com/office/powerpoint/2010/main" val="7774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diamond(in)">
                                      <p:cBhvr>
                                        <p:cTn id="7" dur="20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457200" y="304800"/>
            <a:ext cx="8229600" cy="838200"/>
          </a:xfrm>
        </p:spPr>
        <p:txBody>
          <a:bodyPr>
            <a:normAutofit/>
          </a:bodyPr>
          <a:lstStyle/>
          <a:p>
            <a:r>
              <a:rPr lang="en-US" smtClean="0"/>
              <a:t>Các tham số của JFET</a:t>
            </a:r>
            <a:endParaRPr lang="en-US" smtClean="0">
              <a:latin typeface=".VnTime" pitchFamily="34" charset="0"/>
            </a:endParaRPr>
          </a:p>
        </p:txBody>
      </p:sp>
      <p:sp>
        <p:nvSpPr>
          <p:cNvPr id="11270" name="Rectangle 3"/>
          <p:cNvSpPr>
            <a:spLocks noGrp="1" noChangeArrowheads="1"/>
          </p:cNvSpPr>
          <p:nvPr>
            <p:ph type="body" idx="1"/>
          </p:nvPr>
        </p:nvSpPr>
        <p:spPr>
          <a:xfrm>
            <a:off x="457200" y="1219200"/>
            <a:ext cx="8229600" cy="5440363"/>
          </a:xfrm>
        </p:spPr>
        <p:txBody>
          <a:bodyPr/>
          <a:lstStyle/>
          <a:p>
            <a:pPr>
              <a:spcBef>
                <a:spcPts val="1200"/>
              </a:spcBef>
            </a:pPr>
            <a:r>
              <a:rPr lang="en-US" sz="2800" b="1" i="1" smtClean="0">
                <a:solidFill>
                  <a:srgbClr val="C00000"/>
                </a:solidFill>
              </a:rPr>
              <a:t>Tham số giới hạn </a:t>
            </a:r>
          </a:p>
          <a:p>
            <a:pPr marL="511175" indent="-163513">
              <a:lnSpc>
                <a:spcPct val="120000"/>
              </a:lnSpc>
              <a:spcBef>
                <a:spcPts val="1200"/>
              </a:spcBef>
              <a:buFont typeface="Arial" pitchFamily="34" charset="0"/>
              <a:buChar char="•"/>
            </a:pPr>
            <a:r>
              <a:rPr lang="vi-VN" smtClean="0"/>
              <a:t>Dòng cực máng cực đại cho phép I</a:t>
            </a:r>
            <a:r>
              <a:rPr lang="vi-VN" baseline="-25000" smtClean="0"/>
              <a:t>Dmax</a:t>
            </a:r>
            <a:r>
              <a:rPr lang="vi-VN" smtClean="0"/>
              <a:t> là dòng điện ứng với điểm B trên </a:t>
            </a:r>
            <a:r>
              <a:rPr lang="en-US" smtClean="0"/>
              <a:t>đ</a:t>
            </a:r>
            <a:r>
              <a:rPr lang="vi-VN" smtClean="0"/>
              <a:t>ặc tuyến ra (ứng với giá trị U</a:t>
            </a:r>
            <a:r>
              <a:rPr lang="vi-VN" baseline="-25000" smtClean="0"/>
              <a:t>GS</a:t>
            </a:r>
            <a:r>
              <a:rPr lang="vi-VN" smtClean="0"/>
              <a:t> = 0); giá trị I</a:t>
            </a:r>
            <a:r>
              <a:rPr lang="vi-VN" baseline="-25000" smtClean="0"/>
              <a:t>Dmax</a:t>
            </a:r>
            <a:r>
              <a:rPr lang="vi-VN" smtClean="0"/>
              <a:t> khoảng 50mA.</a:t>
            </a:r>
            <a:endParaRPr lang="en-US" smtClean="0"/>
          </a:p>
          <a:p>
            <a:pPr marL="511175" indent="-163513">
              <a:lnSpc>
                <a:spcPct val="120000"/>
              </a:lnSpc>
              <a:spcBef>
                <a:spcPts val="1200"/>
              </a:spcBef>
              <a:buFont typeface="Arial" pitchFamily="34" charset="0"/>
              <a:buChar char="•"/>
            </a:pPr>
            <a:r>
              <a:rPr lang="vi-VN" smtClean="0"/>
              <a:t>Điện áp U</a:t>
            </a:r>
            <a:r>
              <a:rPr lang="vi-VN" baseline="-25000" smtClean="0"/>
              <a:t>DSmax</a:t>
            </a:r>
            <a:r>
              <a:rPr lang="vi-VN" smtClean="0"/>
              <a:t>. Giá trị U</a:t>
            </a:r>
            <a:r>
              <a:rPr lang="vi-VN" baseline="-25000" smtClean="0"/>
              <a:t>DSmax</a:t>
            </a:r>
            <a:r>
              <a:rPr lang="vi-VN" smtClean="0"/>
              <a:t> trong khoảng U</a:t>
            </a:r>
            <a:r>
              <a:rPr lang="vi-VN" baseline="-25000" smtClean="0"/>
              <a:t>B</a:t>
            </a:r>
            <a:r>
              <a:rPr lang="vi-VN" smtClean="0"/>
              <a:t>/ (1.2 </a:t>
            </a:r>
            <a:r>
              <a:rPr lang="vi-VN" smtClean="0">
                <a:sym typeface="Symbol" pitchFamily="18" charset="2"/>
              </a:rPr>
              <a:t>1.5)</a:t>
            </a:r>
            <a:r>
              <a:rPr lang="en-US" smtClean="0">
                <a:sym typeface="Symbol" pitchFamily="18" charset="2"/>
              </a:rPr>
              <a:t> với</a:t>
            </a:r>
            <a:r>
              <a:rPr lang="vi-VN" smtClean="0">
                <a:sym typeface="Symbol" pitchFamily="18" charset="2"/>
              </a:rPr>
              <a:t> U</a:t>
            </a:r>
            <a:r>
              <a:rPr lang="vi-VN" baseline="-25000" smtClean="0">
                <a:sym typeface="Symbol" pitchFamily="18" charset="2"/>
              </a:rPr>
              <a:t>B</a:t>
            </a:r>
            <a:r>
              <a:rPr lang="vi-VN" smtClean="0">
                <a:sym typeface="Symbol" pitchFamily="18" charset="2"/>
              </a:rPr>
              <a:t> là điện áp đánh thủng chuyển tiếp </a:t>
            </a:r>
            <a:r>
              <a:rPr lang="en-US" smtClean="0">
                <a:sym typeface="Symbol" pitchFamily="18" charset="2"/>
              </a:rPr>
              <a:t>P_N</a:t>
            </a:r>
            <a:r>
              <a:rPr lang="vi-VN" smtClean="0">
                <a:sym typeface="Symbol" pitchFamily="18" charset="2"/>
              </a:rPr>
              <a:t>.</a:t>
            </a:r>
            <a:endParaRPr lang="en-US" smtClean="0">
              <a:sym typeface="Symbol" pitchFamily="18" charset="2"/>
            </a:endParaRPr>
          </a:p>
          <a:p>
            <a:pPr marL="511175" indent="-163513">
              <a:lnSpc>
                <a:spcPct val="120000"/>
              </a:lnSpc>
              <a:spcBef>
                <a:spcPts val="1200"/>
              </a:spcBef>
              <a:buFont typeface="Arial" pitchFamily="34" charset="0"/>
              <a:buChar char="•"/>
            </a:pPr>
            <a:r>
              <a:rPr lang="en-US" smtClean="0"/>
              <a:t>Điện áp ngắt U</a:t>
            </a:r>
            <a:r>
              <a:rPr lang="en-US" baseline="-25000" smtClean="0"/>
              <a:t>GS(off)</a:t>
            </a:r>
            <a:r>
              <a:rPr lang="en-US" smtClean="0"/>
              <a:t> hay giá trị U</a:t>
            </a:r>
            <a:r>
              <a:rPr lang="en-US" baseline="-25000" smtClean="0"/>
              <a:t>p</a:t>
            </a:r>
            <a:r>
              <a:rPr lang="en-US" smtClean="0"/>
              <a:t> </a:t>
            </a:r>
          </a:p>
          <a:p>
            <a:pPr marL="0" indent="0">
              <a:spcBef>
                <a:spcPts val="1200"/>
              </a:spcBef>
              <a:buNone/>
            </a:pPr>
            <a:endParaRPr lang="en-US" sz="2000" smtClean="0"/>
          </a:p>
          <a:p>
            <a:pPr>
              <a:spcBef>
                <a:spcPts val="1200"/>
              </a:spcBef>
            </a:pPr>
            <a:endParaRPr lang="en-US" sz="2000" smtClean="0"/>
          </a:p>
        </p:txBody>
      </p:sp>
      <p:sp>
        <p:nvSpPr>
          <p:cNvPr id="1127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1272" name="Rectangle 7"/>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127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1274"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528A579-279A-4339-9BB1-93A33C3E6684}" type="slidenum">
              <a:rPr lang="en-US" smtClean="0"/>
              <a:pPr eaLnBrk="1" hangingPunct="1"/>
              <a:t>20</a:t>
            </a:fld>
            <a:endParaRPr lang="en-US" smtClean="0"/>
          </a:p>
        </p:txBody>
      </p:sp>
    </p:spTree>
    <p:extLst>
      <p:ext uri="{BB962C8B-B14F-4D97-AF65-F5344CB8AC3E}">
        <p14:creationId xmlns:p14="http://schemas.microsoft.com/office/powerpoint/2010/main" val="323307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3"/>
          <p:cNvSpPr>
            <a:spLocks noGrp="1" noChangeArrowheads="1"/>
          </p:cNvSpPr>
          <p:nvPr>
            <p:ph type="body" idx="1"/>
          </p:nvPr>
        </p:nvSpPr>
        <p:spPr>
          <a:xfrm>
            <a:off x="457200" y="990600"/>
            <a:ext cx="8229600" cy="5440363"/>
          </a:xfrm>
        </p:spPr>
        <p:txBody>
          <a:bodyPr/>
          <a:lstStyle/>
          <a:p>
            <a:pPr>
              <a:spcBef>
                <a:spcPts val="1200"/>
              </a:spcBef>
            </a:pPr>
            <a:r>
              <a:rPr lang="en-US" sz="2800" b="1" i="1" smtClean="0">
                <a:solidFill>
                  <a:srgbClr val="C00000"/>
                </a:solidFill>
              </a:rPr>
              <a:t>Tham số làm việc</a:t>
            </a:r>
          </a:p>
          <a:p>
            <a:pPr marL="631825" indent="-174625">
              <a:spcBef>
                <a:spcPts val="1200"/>
              </a:spcBef>
              <a:buFont typeface="Arial" pitchFamily="34" charset="0"/>
              <a:buChar char="•"/>
            </a:pPr>
            <a:r>
              <a:rPr lang="en-US" smtClean="0"/>
              <a:t>Điện trở cực máng r</a:t>
            </a:r>
            <a:r>
              <a:rPr lang="en-US" baseline="-25000" smtClean="0"/>
              <a:t>D</a:t>
            </a:r>
            <a:r>
              <a:rPr lang="en-US" smtClean="0"/>
              <a:t>  : </a:t>
            </a:r>
          </a:p>
          <a:p>
            <a:pPr marL="631825" indent="-174625">
              <a:spcBef>
                <a:spcPts val="1200"/>
              </a:spcBef>
              <a:buFont typeface="Arial" pitchFamily="34" charset="0"/>
              <a:buChar char="•"/>
            </a:pPr>
            <a:r>
              <a:rPr lang="vi-VN" smtClean="0"/>
              <a:t>Độ hỗ dẫn S (hay g</a:t>
            </a:r>
            <a:r>
              <a:rPr lang="vi-VN" baseline="-25000" smtClean="0"/>
              <a:t>m</a:t>
            </a:r>
            <a:r>
              <a:rPr lang="vi-VN" smtClean="0"/>
              <a:t>) cho biết tác dụng điều khiển của điện áp cực cửa đến dòng cực máng:</a:t>
            </a:r>
            <a:endParaRPr lang="en-US" smtClean="0"/>
          </a:p>
          <a:p>
            <a:pPr marL="457200" indent="0">
              <a:spcBef>
                <a:spcPts val="1200"/>
              </a:spcBef>
              <a:buNone/>
            </a:pPr>
            <a:r>
              <a:rPr lang="vi-VN" smtClean="0"/>
              <a:t> </a:t>
            </a:r>
          </a:p>
          <a:p>
            <a:pPr marL="631825" indent="-174625">
              <a:spcBef>
                <a:spcPts val="1200"/>
              </a:spcBef>
              <a:buFont typeface="Arial" pitchFamily="34" charset="0"/>
              <a:buChar char="•"/>
            </a:pPr>
            <a:r>
              <a:rPr lang="en-US" smtClean="0"/>
              <a:t>Điện  trở giữa cực cửa và cực nguồn: </a:t>
            </a:r>
          </a:p>
          <a:p>
            <a:pPr marL="457200" indent="0">
              <a:spcBef>
                <a:spcPts val="1200"/>
              </a:spcBef>
              <a:buNone/>
            </a:pPr>
            <a:endParaRPr lang="en-US" smtClean="0"/>
          </a:p>
          <a:p>
            <a:pPr marL="631825" indent="-174625">
              <a:spcBef>
                <a:spcPts val="1200"/>
              </a:spcBef>
              <a:buFont typeface="Arial" pitchFamily="34" charset="0"/>
              <a:buChar char="•"/>
            </a:pPr>
            <a:r>
              <a:rPr lang="vi-VN" smtClean="0"/>
              <a:t>Tại tần số làm việc cao cần quan tâm đến điện dung giữa các cực C</a:t>
            </a:r>
            <a:r>
              <a:rPr lang="vi-VN" baseline="-25000" smtClean="0"/>
              <a:t>DS</a:t>
            </a:r>
            <a:r>
              <a:rPr lang="vi-VN" smtClean="0"/>
              <a:t>  và C</a:t>
            </a:r>
            <a:r>
              <a:rPr lang="vi-VN" baseline="-25000" smtClean="0"/>
              <a:t>GS </a:t>
            </a:r>
            <a:r>
              <a:rPr lang="vi-VN" smtClean="0"/>
              <a:t>(cỡ vài pF)</a:t>
            </a:r>
          </a:p>
          <a:p>
            <a:pPr>
              <a:spcBef>
                <a:spcPts val="1200"/>
              </a:spcBef>
            </a:pPr>
            <a:endParaRPr lang="en-US" sz="2000" smtClean="0"/>
          </a:p>
          <a:p>
            <a:pPr>
              <a:spcBef>
                <a:spcPts val="1200"/>
              </a:spcBef>
            </a:pPr>
            <a:endParaRPr lang="en-US" sz="2000" smtClean="0"/>
          </a:p>
        </p:txBody>
      </p:sp>
      <p:sp>
        <p:nvSpPr>
          <p:cNvPr id="1127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1266" name="Object 4"/>
          <p:cNvGraphicFramePr>
            <a:graphicFrameLocks noChangeAspect="1"/>
          </p:cNvGraphicFramePr>
          <p:nvPr>
            <p:extLst>
              <p:ext uri="{D42A27DB-BD31-4B8C-83A1-F6EECF244321}">
                <p14:modId xmlns:p14="http://schemas.microsoft.com/office/powerpoint/2010/main" val="339754895"/>
              </p:ext>
            </p:extLst>
          </p:nvPr>
        </p:nvGraphicFramePr>
        <p:xfrm>
          <a:off x="4495800" y="1600200"/>
          <a:ext cx="3044031" cy="457200"/>
        </p:xfrm>
        <a:graphic>
          <a:graphicData uri="http://schemas.openxmlformats.org/presentationml/2006/ole">
            <mc:AlternateContent xmlns:mc="http://schemas.openxmlformats.org/markup-compatibility/2006">
              <mc:Choice xmlns:v="urn:schemas-microsoft-com:vml" Requires="v">
                <p:oleObj spid="_x0000_s87060" name="Equation" r:id="rId3" imgW="1777229" imgH="253890" progId="Equation.DSMT4">
                  <p:embed/>
                </p:oleObj>
              </mc:Choice>
              <mc:Fallback>
                <p:oleObj name="Equation" r:id="rId3" imgW="1777229"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600200"/>
                        <a:ext cx="3044031"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Rectangle 7"/>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1267" name="Object 6"/>
          <p:cNvGraphicFramePr>
            <a:graphicFrameLocks noChangeAspect="1"/>
          </p:cNvGraphicFramePr>
          <p:nvPr>
            <p:extLst>
              <p:ext uri="{D42A27DB-BD31-4B8C-83A1-F6EECF244321}">
                <p14:modId xmlns:p14="http://schemas.microsoft.com/office/powerpoint/2010/main" val="3262258108"/>
              </p:ext>
            </p:extLst>
          </p:nvPr>
        </p:nvGraphicFramePr>
        <p:xfrm>
          <a:off x="2514601" y="2971800"/>
          <a:ext cx="3002327" cy="457200"/>
        </p:xfrm>
        <a:graphic>
          <a:graphicData uri="http://schemas.openxmlformats.org/presentationml/2006/ole">
            <mc:AlternateContent xmlns:mc="http://schemas.openxmlformats.org/markup-compatibility/2006">
              <mc:Choice xmlns:v="urn:schemas-microsoft-com:vml" Requires="v">
                <p:oleObj spid="_x0000_s87061" name="Equation" r:id="rId5" imgW="1739900" imgH="254000" progId="Equation.DSMT4">
                  <p:embed/>
                </p:oleObj>
              </mc:Choice>
              <mc:Fallback>
                <p:oleObj name="Equation" r:id="rId5" imgW="17399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1" y="2971800"/>
                        <a:ext cx="300232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1268" name="Object 8"/>
          <p:cNvGraphicFramePr>
            <a:graphicFrameLocks noChangeAspect="1"/>
          </p:cNvGraphicFramePr>
          <p:nvPr>
            <p:extLst>
              <p:ext uri="{D42A27DB-BD31-4B8C-83A1-F6EECF244321}">
                <p14:modId xmlns:p14="http://schemas.microsoft.com/office/powerpoint/2010/main" val="2260502783"/>
              </p:ext>
            </p:extLst>
          </p:nvPr>
        </p:nvGraphicFramePr>
        <p:xfrm>
          <a:off x="2590800" y="4038600"/>
          <a:ext cx="2743200" cy="457200"/>
        </p:xfrm>
        <a:graphic>
          <a:graphicData uri="http://schemas.openxmlformats.org/presentationml/2006/ole">
            <mc:AlternateContent xmlns:mc="http://schemas.openxmlformats.org/markup-compatibility/2006">
              <mc:Choice xmlns:v="urn:schemas-microsoft-com:vml" Requires="v">
                <p:oleObj spid="_x0000_s87062" name="Equation" r:id="rId7" imgW="990600" imgH="228600" progId="Equation.DSMT4">
                  <p:embed/>
                </p:oleObj>
              </mc:Choice>
              <mc:Fallback>
                <p:oleObj name="Equation" r:id="rId7" imgW="9906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4038600"/>
                        <a:ext cx="2743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4"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528A579-279A-4339-9BB1-93A33C3E6684}" type="slidenum">
              <a:rPr lang="en-US" smtClean="0"/>
              <a:pPr eaLnBrk="1" hangingPunct="1"/>
              <a:t>21</a:t>
            </a:fld>
            <a:endParaRPr lang="en-US" smtClean="0"/>
          </a:p>
        </p:txBody>
      </p:sp>
      <p:sp>
        <p:nvSpPr>
          <p:cNvPr id="12" name="Rectangle 2"/>
          <p:cNvSpPr>
            <a:spLocks noGrp="1" noChangeArrowheads="1"/>
          </p:cNvSpPr>
          <p:nvPr>
            <p:ph type="title"/>
          </p:nvPr>
        </p:nvSpPr>
        <p:spPr>
          <a:xfrm>
            <a:off x="457200" y="304800"/>
            <a:ext cx="8229600" cy="838200"/>
          </a:xfrm>
        </p:spPr>
        <p:txBody>
          <a:bodyPr>
            <a:normAutofit/>
          </a:bodyPr>
          <a:lstStyle/>
          <a:p>
            <a:r>
              <a:rPr lang="en-US" smtClean="0"/>
              <a:t>Các tham số của JFET</a:t>
            </a:r>
            <a:endParaRPr lang="en-US" smtClean="0">
              <a:latin typeface=".VnTime" pitchFamily="34" charset="0"/>
            </a:endParaRPr>
          </a:p>
        </p:txBody>
      </p:sp>
    </p:spTree>
    <p:extLst>
      <p:ext uri="{BB962C8B-B14F-4D97-AF65-F5344CB8AC3E}">
        <p14:creationId xmlns:p14="http://schemas.microsoft.com/office/powerpoint/2010/main" val="3790017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338328"/>
            <a:ext cx="8229600" cy="804672"/>
          </a:xfrm>
        </p:spPr>
        <p:txBody>
          <a:bodyPr/>
          <a:lstStyle/>
          <a:p>
            <a:r>
              <a:rPr lang="en-US" smtClean="0"/>
              <a:t>MOSFET</a:t>
            </a:r>
            <a:endParaRPr lang="en-US" smtClean="0">
              <a:latin typeface=".VnTime" pitchFamily="34" charset="0"/>
            </a:endParaRPr>
          </a:p>
        </p:txBody>
      </p:sp>
      <p:sp>
        <p:nvSpPr>
          <p:cNvPr id="108547" name="Rectangle 3"/>
          <p:cNvSpPr>
            <a:spLocks noGrp="1" noChangeArrowheads="1"/>
          </p:cNvSpPr>
          <p:nvPr>
            <p:ph type="body" idx="1"/>
          </p:nvPr>
        </p:nvSpPr>
        <p:spPr>
          <a:xfrm>
            <a:off x="457200" y="1371600"/>
            <a:ext cx="8686800" cy="5257800"/>
          </a:xfrm>
        </p:spPr>
        <p:txBody>
          <a:bodyPr>
            <a:normAutofit lnSpcReduction="10000"/>
          </a:bodyPr>
          <a:lstStyle/>
          <a:p>
            <a:pPr>
              <a:lnSpc>
                <a:spcPct val="120000"/>
              </a:lnSpc>
              <a:defRPr/>
            </a:pPr>
            <a:r>
              <a:rPr lang="en-US" sz="2400" i="1" smtClean="0"/>
              <a:t>Metal Oxyde Semiconductor Field Effect Transistor </a:t>
            </a:r>
            <a:r>
              <a:rPr lang="it-IT" sz="2400" i="1" smtClean="0"/>
              <a:t> hay IGFET (Isolated Gate FET)</a:t>
            </a:r>
            <a:r>
              <a:rPr lang="en-US" sz="2400" i="1" smtClean="0"/>
              <a:t> </a:t>
            </a:r>
          </a:p>
          <a:p>
            <a:pPr>
              <a:lnSpc>
                <a:spcPct val="120000"/>
              </a:lnSpc>
              <a:defRPr/>
            </a:pPr>
            <a:r>
              <a:rPr lang="vi-VN" sz="2400" b="1" smtClean="0">
                <a:solidFill>
                  <a:srgbClr val="C00000"/>
                </a:solidFill>
              </a:rPr>
              <a:t>D-MOSFET </a:t>
            </a:r>
            <a:r>
              <a:rPr lang="vi-VN" sz="2400" smtClean="0"/>
              <a:t>(Depletion type MOSFET </a:t>
            </a:r>
            <a:r>
              <a:rPr lang="vi-VN" smtClean="0">
                <a:latin typeface="Times New Roman"/>
                <a:cs typeface="Times New Roman"/>
              </a:rPr>
              <a:t>→</a:t>
            </a:r>
            <a:r>
              <a:rPr lang="en-US" smtClean="0">
                <a:latin typeface="Times New Roman"/>
                <a:cs typeface="Times New Roman"/>
              </a:rPr>
              <a:t> </a:t>
            </a:r>
            <a:r>
              <a:rPr lang="vi-VN" sz="2400" smtClean="0"/>
              <a:t>MOSFET loại nghèo): </a:t>
            </a:r>
            <a:r>
              <a:rPr lang="vi-VN" sz="2400" b="1" i="1" smtClean="0"/>
              <a:t>MOSFET kênh đặt sẵn</a:t>
            </a:r>
          </a:p>
          <a:p>
            <a:pPr lvl="1">
              <a:lnSpc>
                <a:spcPct val="120000"/>
              </a:lnSpc>
              <a:defRPr/>
            </a:pPr>
            <a:r>
              <a:rPr lang="vi-VN" sz="2000" smtClean="0">
                <a:ea typeface="+mn-ea"/>
                <a:cs typeface="+mn-cs"/>
              </a:rPr>
              <a:t>Kênh  dẫn được hình thành sẵn trong quá trình chế tạo. </a:t>
            </a:r>
          </a:p>
          <a:p>
            <a:pPr lvl="1">
              <a:lnSpc>
                <a:spcPct val="120000"/>
              </a:lnSpc>
              <a:defRPr/>
            </a:pPr>
            <a:r>
              <a:rPr lang="vi-VN" sz="2000" smtClean="0">
                <a:ea typeface="+mn-ea"/>
                <a:cs typeface="+mn-cs"/>
              </a:rPr>
              <a:t>Hoạt động cả trong chế độ làm nghèo và chế độ làm giầu hạt dẫn. </a:t>
            </a:r>
          </a:p>
          <a:p>
            <a:pPr>
              <a:lnSpc>
                <a:spcPct val="120000"/>
              </a:lnSpc>
              <a:defRPr/>
            </a:pPr>
            <a:r>
              <a:rPr lang="vi-VN" sz="2400" b="1" smtClean="0">
                <a:solidFill>
                  <a:srgbClr val="C00000"/>
                </a:solidFill>
              </a:rPr>
              <a:t>E-MOSFET</a:t>
            </a:r>
            <a:r>
              <a:rPr lang="vi-VN" sz="2400" smtClean="0"/>
              <a:t> (Enhancement type MOSFET </a:t>
            </a:r>
            <a:r>
              <a:rPr lang="vi-VN" smtClean="0">
                <a:latin typeface="Times New Roman"/>
                <a:cs typeface="Times New Roman"/>
              </a:rPr>
              <a:t>→</a:t>
            </a:r>
            <a:r>
              <a:rPr lang="en-US" smtClean="0">
                <a:latin typeface="Times New Roman"/>
                <a:cs typeface="Times New Roman"/>
              </a:rPr>
              <a:t> </a:t>
            </a:r>
            <a:r>
              <a:rPr lang="vi-VN" sz="2400" smtClean="0"/>
              <a:t>MOSFET loại </a:t>
            </a:r>
            <a:r>
              <a:rPr lang="en-US" sz="2400" smtClean="0"/>
              <a:t>giàu</a:t>
            </a:r>
            <a:r>
              <a:rPr lang="vi-VN" sz="2400" smtClean="0"/>
              <a:t> hoặc loại tăng cường): </a:t>
            </a:r>
            <a:r>
              <a:rPr lang="vi-VN" sz="2400" b="1" i="1" smtClean="0"/>
              <a:t>MOSFET kênh cảm ứng</a:t>
            </a:r>
          </a:p>
          <a:p>
            <a:pPr lvl="1">
              <a:lnSpc>
                <a:spcPct val="120000"/>
              </a:lnSpc>
              <a:defRPr/>
            </a:pPr>
            <a:r>
              <a:rPr lang="vi-VN" sz="2000" smtClean="0">
                <a:ea typeface="+mn-ea"/>
                <a:cs typeface="+mn-cs"/>
              </a:rPr>
              <a:t>Kênh không được chế tạo trước mà hình thành khi đặt một điện áp nhất định lên cực G. Quá trình hình thành kênh chính là quá trình làm giầu hạt dẫn</a:t>
            </a:r>
            <a:r>
              <a:rPr lang="en-US" sz="2000" smtClean="0">
                <a:ea typeface="+mn-ea"/>
                <a:cs typeface="+mn-cs"/>
              </a:rPr>
              <a:t>.</a:t>
            </a:r>
            <a:endParaRPr lang="vi-VN" sz="2000" smtClean="0">
              <a:ea typeface="+mn-ea"/>
              <a:cs typeface="+mn-cs"/>
            </a:endParaRPr>
          </a:p>
          <a:p>
            <a:pPr lvl="1">
              <a:lnSpc>
                <a:spcPct val="120000"/>
              </a:lnSpc>
              <a:defRPr/>
            </a:pPr>
            <a:r>
              <a:rPr lang="vi-VN" sz="2000" smtClean="0">
                <a:ea typeface="+mn-ea"/>
                <a:cs typeface="+mn-cs"/>
              </a:rPr>
              <a:t>Chỉ làm việc được ở chế độ làm giầu (E-mode).</a:t>
            </a:r>
            <a:endParaRPr lang="en-US" sz="2000" smtClean="0">
              <a:ea typeface="+mn-ea"/>
              <a:cs typeface="+mn-cs"/>
            </a:endParaRPr>
          </a:p>
        </p:txBody>
      </p:sp>
      <p:sp>
        <p:nvSpPr>
          <p:cNvPr id="6246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83BD524-77BE-40E1-B089-E1C8CEAD7728}" type="slidenum">
              <a:rPr lang="en-US" smtClean="0"/>
              <a:pPr eaLnBrk="1" hangingPunct="1"/>
              <a:t>22</a:t>
            </a:fld>
            <a:endParaRPr lang="en-US" smtClean="0"/>
          </a:p>
        </p:txBody>
      </p:sp>
    </p:spTree>
    <p:extLst>
      <p:ext uri="{BB962C8B-B14F-4D97-AF65-F5344CB8AC3E}">
        <p14:creationId xmlns:p14="http://schemas.microsoft.com/office/powerpoint/2010/main" val="3556150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304800"/>
            <a:ext cx="8229600" cy="762000"/>
          </a:xfrm>
        </p:spPr>
        <p:txBody>
          <a:bodyPr>
            <a:normAutofit/>
          </a:bodyPr>
          <a:lstStyle/>
          <a:p>
            <a:pPr marL="838200" indent="-838200"/>
            <a:r>
              <a:rPr lang="en-US" sz="4000" b="1" i="1" smtClean="0"/>
              <a:t>MOSFET kênh có sẵn (DMOSFET)</a:t>
            </a:r>
            <a:endParaRPr lang="en-US" sz="4000" smtClean="0">
              <a:latin typeface=".VnTime" pitchFamily="34" charset="0"/>
            </a:endParaRPr>
          </a:p>
        </p:txBody>
      </p:sp>
      <p:sp>
        <p:nvSpPr>
          <p:cNvPr id="1229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700" name="Object 4"/>
          <p:cNvGraphicFramePr>
            <a:graphicFrameLocks noChangeAspect="1"/>
          </p:cNvGraphicFramePr>
          <p:nvPr>
            <p:extLst>
              <p:ext uri="{D42A27DB-BD31-4B8C-83A1-F6EECF244321}">
                <p14:modId xmlns:p14="http://schemas.microsoft.com/office/powerpoint/2010/main" val="210299460"/>
              </p:ext>
            </p:extLst>
          </p:nvPr>
        </p:nvGraphicFramePr>
        <p:xfrm>
          <a:off x="884236" y="2133600"/>
          <a:ext cx="7375528" cy="3902075"/>
        </p:xfrm>
        <a:graphic>
          <a:graphicData uri="http://schemas.openxmlformats.org/presentationml/2006/ole">
            <mc:AlternateContent xmlns:mc="http://schemas.openxmlformats.org/markup-compatibility/2006">
              <mc:Choice xmlns:v="urn:schemas-microsoft-com:vml" Requires="v">
                <p:oleObj spid="_x0000_s54289" name="Visio" r:id="rId3" imgW="4253091" imgH="2241161" progId="Visio.Drawing.11">
                  <p:embed/>
                </p:oleObj>
              </mc:Choice>
              <mc:Fallback>
                <p:oleObj name="Visio" r:id="rId3" imgW="4253091" imgH="224116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6" y="2133600"/>
                        <a:ext cx="7375528" cy="3902075"/>
                      </a:xfrm>
                      <a:prstGeom prst="rect">
                        <a:avLst/>
                      </a:prstGeom>
                      <a:noFill/>
                      <a:extLst/>
                    </p:spPr>
                  </p:pic>
                </p:oleObj>
              </mc:Fallback>
            </mc:AlternateContent>
          </a:graphicData>
        </a:graphic>
      </p:graphicFrame>
      <p:sp>
        <p:nvSpPr>
          <p:cNvPr id="1229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014857B-75EF-4FF9-9380-3071FAACA253}" type="slidenum">
              <a:rPr lang="en-US" smtClean="0"/>
              <a:pPr eaLnBrk="1" hangingPunct="1"/>
              <a:t>23</a:t>
            </a:fld>
            <a:endParaRPr lang="en-US" smtClean="0"/>
          </a:p>
        </p:txBody>
      </p:sp>
      <p:sp>
        <p:nvSpPr>
          <p:cNvPr id="12294" name="Rectangle 6"/>
          <p:cNvSpPr>
            <a:spLocks noChangeArrowheads="1"/>
          </p:cNvSpPr>
          <p:nvPr/>
        </p:nvSpPr>
        <p:spPr bwMode="auto">
          <a:xfrm>
            <a:off x="457200" y="1186896"/>
            <a:ext cx="33353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itchFamily="2" charset="2"/>
              <a:buChar char="Ø"/>
            </a:pPr>
            <a:r>
              <a:rPr lang="en-US" sz="2800" b="1" i="1">
                <a:solidFill>
                  <a:srgbClr val="C00000"/>
                </a:solidFill>
                <a:latin typeface="Constantia" pitchFamily="18" charset="0"/>
              </a:rPr>
              <a:t>Cấu tạo, ký hiệu</a:t>
            </a:r>
            <a:endParaRPr lang="en-US" sz="2800">
              <a:solidFill>
                <a:srgbClr val="C00000"/>
              </a:solidFill>
              <a:latin typeface="Constantia" pitchFamily="18" charset="0"/>
            </a:endParaRPr>
          </a:p>
        </p:txBody>
      </p:sp>
    </p:spTree>
    <p:extLst>
      <p:ext uri="{BB962C8B-B14F-4D97-AF65-F5344CB8AC3E}">
        <p14:creationId xmlns:p14="http://schemas.microsoft.com/office/powerpoint/2010/main" val="3596729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78971" y="457200"/>
            <a:ext cx="8229600" cy="762000"/>
          </a:xfrm>
        </p:spPr>
        <p:txBody>
          <a:bodyPr>
            <a:normAutofit/>
          </a:bodyPr>
          <a:lstStyle/>
          <a:p>
            <a:pPr marL="838200" indent="-838200"/>
            <a:r>
              <a:rPr lang="en-US" sz="4000" b="1" i="1" smtClean="0"/>
              <a:t>MOSFET kênh có sẵn (DMOSFET)</a:t>
            </a:r>
            <a:endParaRPr lang="en-US" sz="4000" smtClean="0">
              <a:latin typeface=".VnTime" pitchFamily="34" charset="0"/>
            </a:endParaRPr>
          </a:p>
        </p:txBody>
      </p:sp>
      <p:sp>
        <p:nvSpPr>
          <p:cNvPr id="1229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229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014857B-75EF-4FF9-9380-3071FAACA253}" type="slidenum">
              <a:rPr lang="en-US" smtClean="0"/>
              <a:pPr eaLnBrk="1" hangingPunct="1"/>
              <a:t>24</a:t>
            </a:fld>
            <a:endParaRPr lang="en-US" smtClean="0"/>
          </a:p>
        </p:txBody>
      </p:sp>
      <p:sp>
        <p:nvSpPr>
          <p:cNvPr id="12295" name="Rectangle 7"/>
          <p:cNvSpPr>
            <a:spLocks noChangeArrowheads="1"/>
          </p:cNvSpPr>
          <p:nvPr/>
        </p:nvSpPr>
        <p:spPr bwMode="auto">
          <a:xfrm>
            <a:off x="609600" y="1295400"/>
            <a:ext cx="441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itchFamily="2" charset="2"/>
              <a:buChar char="Ø"/>
            </a:pPr>
            <a:r>
              <a:rPr lang="en-US" sz="2800" b="1" i="1" smtClean="0">
                <a:solidFill>
                  <a:srgbClr val="C00000"/>
                </a:solidFill>
                <a:latin typeface="Constantia" pitchFamily="18" charset="0"/>
              </a:rPr>
              <a:t>Nguyên lý hoạt động</a:t>
            </a:r>
            <a:endParaRPr lang="en-US" sz="2800" b="1">
              <a:solidFill>
                <a:srgbClr val="C00000"/>
              </a:solidFill>
              <a:latin typeface="Constantia" pitchFamily="18" charset="0"/>
            </a:endParaRPr>
          </a:p>
        </p:txBody>
      </p:sp>
      <p:sp>
        <p:nvSpPr>
          <p:cNvPr id="9" name="Rectangle 3"/>
          <p:cNvSpPr txBox="1">
            <a:spLocks noChangeArrowheads="1"/>
          </p:cNvSpPr>
          <p:nvPr/>
        </p:nvSpPr>
        <p:spPr bwMode="auto">
          <a:xfrm>
            <a:off x="457200" y="1851276"/>
            <a:ext cx="8686800" cy="3330323"/>
          </a:xfrm>
          <a:prstGeom prst="rect">
            <a:avLst/>
          </a:prstGeom>
          <a:noFill/>
          <a:ln w="9525">
            <a:noFill/>
            <a:miter lim="800000"/>
            <a:headEnd/>
            <a:tailEnd/>
          </a:ln>
        </p:spPr>
        <p:txBody>
          <a:bodyPr/>
          <a:lstStyle/>
          <a:p>
            <a:pPr marL="342900" indent="-342900" eaLnBrk="0" hangingPunct="0">
              <a:spcBef>
                <a:spcPct val="20000"/>
              </a:spcBef>
              <a:buFontTx/>
              <a:buChar char="•"/>
              <a:defRPr/>
            </a:pPr>
            <a:r>
              <a:rPr lang="vi-VN" sz="2400" kern="0">
                <a:latin typeface="Constantia" pitchFamily="18" charset="0"/>
              </a:rPr>
              <a:t>Kênh dẫn được cách ly với đế bằng tiếp xúc p-n phân cực ngược nhờ điện áp phụ đưa đến cực đế (thường được nối chung với cực S).</a:t>
            </a:r>
          </a:p>
          <a:p>
            <a:pPr marL="342900" indent="-342900" eaLnBrk="0" hangingPunct="0">
              <a:spcBef>
                <a:spcPct val="20000"/>
              </a:spcBef>
              <a:buFontTx/>
              <a:buChar char="•"/>
              <a:defRPr/>
            </a:pPr>
            <a:r>
              <a:rPr lang="vi-VN" sz="2400" kern="0">
                <a:latin typeface="Constantia" pitchFamily="18" charset="0"/>
              </a:rPr>
              <a:t>Cấp U</a:t>
            </a:r>
            <a:r>
              <a:rPr lang="vi-VN" sz="2400" kern="0" baseline="-25000">
                <a:latin typeface="Constantia" pitchFamily="18" charset="0"/>
              </a:rPr>
              <a:t>DS</a:t>
            </a:r>
            <a:r>
              <a:rPr lang="vi-VN" sz="2400" kern="0">
                <a:latin typeface="Constantia" pitchFamily="18" charset="0"/>
              </a:rPr>
              <a:t>  sao cho các hạt dẫn đa số trong kênh dẫn có chiều từ S sang D (U</a:t>
            </a:r>
            <a:r>
              <a:rPr lang="vi-VN" sz="2400" kern="0" baseline="-25000">
                <a:latin typeface="Constantia" pitchFamily="18" charset="0"/>
              </a:rPr>
              <a:t>DS</a:t>
            </a:r>
            <a:r>
              <a:rPr lang="vi-VN" sz="2400" kern="0">
                <a:latin typeface="Constantia" pitchFamily="18" charset="0"/>
              </a:rPr>
              <a:t> &gt; 0 với DMOSFET kênh N).</a:t>
            </a:r>
          </a:p>
          <a:p>
            <a:pPr marL="342900" indent="-342900" eaLnBrk="0" hangingPunct="0">
              <a:spcBef>
                <a:spcPct val="20000"/>
              </a:spcBef>
              <a:buFontTx/>
              <a:buChar char="•"/>
              <a:defRPr/>
            </a:pPr>
            <a:r>
              <a:rPr lang="vi-VN" sz="2400" kern="0">
                <a:latin typeface="Constantia" pitchFamily="18" charset="0"/>
              </a:rPr>
              <a:t>U</a:t>
            </a:r>
            <a:r>
              <a:rPr lang="vi-VN" sz="2400" kern="0" baseline="-25000">
                <a:latin typeface="Constantia" pitchFamily="18" charset="0"/>
              </a:rPr>
              <a:t>GS</a:t>
            </a:r>
            <a:r>
              <a:rPr lang="vi-VN" sz="2400" kern="0">
                <a:latin typeface="Constantia" pitchFamily="18" charset="0"/>
              </a:rPr>
              <a:t> điều khiển hoạt động của DMOSFET hoạt động trong </a:t>
            </a:r>
            <a:r>
              <a:rPr lang="vi-VN" sz="2400" i="1" kern="0">
                <a:latin typeface="Constantia" pitchFamily="18" charset="0"/>
              </a:rPr>
              <a:t>chế độ giàu hạt dẫn hoặc nghèo hạt dẫn. </a:t>
            </a:r>
          </a:p>
          <a:p>
            <a:pPr marL="342900" indent="-342900" eaLnBrk="0" hangingPunct="0">
              <a:spcBef>
                <a:spcPct val="20000"/>
              </a:spcBef>
              <a:buFontTx/>
              <a:buChar char="•"/>
              <a:defRPr/>
            </a:pPr>
            <a:endParaRPr lang="en-US" sz="2000" i="1" kern="0">
              <a:latin typeface="+mn-lt"/>
            </a:endParaRPr>
          </a:p>
        </p:txBody>
      </p:sp>
    </p:spTree>
    <p:extLst>
      <p:ext uri="{BB962C8B-B14F-4D97-AF65-F5344CB8AC3E}">
        <p14:creationId xmlns:p14="http://schemas.microsoft.com/office/powerpoint/2010/main" val="1030079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500743" y="381000"/>
            <a:ext cx="8229600" cy="944562"/>
          </a:xfrm>
        </p:spPr>
        <p:txBody>
          <a:bodyPr>
            <a:noAutofit/>
          </a:bodyPr>
          <a:lstStyle/>
          <a:p>
            <a:pPr marL="838200" indent="-838200"/>
            <a:r>
              <a:rPr lang="vi-VN" sz="3600" b="1" i="1" smtClean="0"/>
              <a:t>MOSFET kênh có sẵn (DMOSFET) </a:t>
            </a:r>
            <a:br>
              <a:rPr lang="vi-VN" sz="3600" b="1" i="1" smtClean="0"/>
            </a:br>
            <a:r>
              <a:rPr lang="vi-VN" sz="3600" b="1" i="1" smtClean="0"/>
              <a:t>Đặc tuyến ra/truyền đạt</a:t>
            </a:r>
            <a:endParaRPr lang="en-US" sz="3600" smtClean="0">
              <a:latin typeface=".VnTime" pitchFamily="34" charset="0"/>
            </a:endParaRPr>
          </a:p>
        </p:txBody>
      </p:sp>
      <p:sp>
        <p:nvSpPr>
          <p:cNvPr id="13318" name="Rectangle 5"/>
          <p:cNvSpPr>
            <a:spLocks noGrp="1" noChangeArrowheads="1"/>
          </p:cNvSpPr>
          <p:nvPr>
            <p:ph type="body" sz="half" idx="4294967295"/>
          </p:nvPr>
        </p:nvSpPr>
        <p:spPr>
          <a:xfrm>
            <a:off x="5290457" y="1676399"/>
            <a:ext cx="3505200" cy="533401"/>
          </a:xfrm>
          <a:prstGeom prst="rect">
            <a:avLst/>
          </a:prstGeom>
        </p:spPr>
        <p:txBody>
          <a:bodyPr>
            <a:noAutofit/>
          </a:bodyPr>
          <a:lstStyle/>
          <a:p>
            <a:r>
              <a:rPr lang="vi-VN" sz="2000" b="1" smtClean="0">
                <a:solidFill>
                  <a:srgbClr val="C00000"/>
                </a:solidFill>
              </a:rPr>
              <a:t>Đặc tuyến truyền đạt</a:t>
            </a:r>
          </a:p>
        </p:txBody>
      </p:sp>
      <p:sp>
        <p:nvSpPr>
          <p:cNvPr id="1331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332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3321" name="Rectangle 10"/>
          <p:cNvSpPr>
            <a:spLocks noChangeArrowheads="1"/>
          </p:cNvSpPr>
          <p:nvPr/>
        </p:nvSpPr>
        <p:spPr bwMode="auto">
          <a:xfrm>
            <a:off x="0" y="2647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32777" name="Object 9"/>
          <p:cNvGraphicFramePr>
            <a:graphicFrameLocks noChangeAspect="1"/>
          </p:cNvGraphicFramePr>
          <p:nvPr>
            <p:extLst>
              <p:ext uri="{D42A27DB-BD31-4B8C-83A1-F6EECF244321}">
                <p14:modId xmlns:p14="http://schemas.microsoft.com/office/powerpoint/2010/main" val="3938820290"/>
              </p:ext>
            </p:extLst>
          </p:nvPr>
        </p:nvGraphicFramePr>
        <p:xfrm>
          <a:off x="5029200" y="2209800"/>
          <a:ext cx="4043362" cy="2859088"/>
        </p:xfrm>
        <a:graphic>
          <a:graphicData uri="http://schemas.openxmlformats.org/presentationml/2006/ole">
            <mc:AlternateContent xmlns:mc="http://schemas.openxmlformats.org/markup-compatibility/2006">
              <mc:Choice xmlns:v="urn:schemas-microsoft-com:vml" Requires="v">
                <p:oleObj spid="_x0000_s55340" name="Visio" r:id="rId3" imgW="2274152" imgH="1630296" progId="Visio.Drawing.11">
                  <p:embed/>
                </p:oleObj>
              </mc:Choice>
              <mc:Fallback>
                <p:oleObj name="Visio" r:id="rId3" imgW="2274152" imgH="16302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209800"/>
                        <a:ext cx="4043362" cy="285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2" name="Rectangle 12"/>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3323"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AD36960-F6FB-4325-A14E-6CD009E840BE}" type="slidenum">
              <a:rPr lang="en-US" smtClean="0"/>
              <a:pPr eaLnBrk="1" hangingPunct="1"/>
              <a:t>25</a:t>
            </a:fld>
            <a:endParaRPr lang="en-US" smtClean="0"/>
          </a:p>
        </p:txBody>
      </p:sp>
      <p:graphicFrame>
        <p:nvGraphicFramePr>
          <p:cNvPr id="32774" name="Object 6"/>
          <p:cNvGraphicFramePr>
            <a:graphicFrameLocks noChangeAspect="1"/>
          </p:cNvGraphicFramePr>
          <p:nvPr/>
        </p:nvGraphicFramePr>
        <p:xfrm>
          <a:off x="161925" y="2270125"/>
          <a:ext cx="4638675" cy="2835275"/>
        </p:xfrm>
        <a:graphic>
          <a:graphicData uri="http://schemas.openxmlformats.org/presentationml/2006/ole">
            <mc:AlternateContent xmlns:mc="http://schemas.openxmlformats.org/markup-compatibility/2006">
              <mc:Choice xmlns:v="urn:schemas-microsoft-com:vml" Requires="v">
                <p:oleObj spid="_x0000_s55341" name="Visio" r:id="rId5" imgW="2927299" imgH="1778203" progId="Visio.Drawing.11">
                  <p:embed/>
                </p:oleObj>
              </mc:Choice>
              <mc:Fallback>
                <p:oleObj name="Visio" r:id="rId5" imgW="2927299" imgH="177820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 y="2270125"/>
                        <a:ext cx="4638675" cy="283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4" name="Rectangle 5"/>
          <p:cNvSpPr txBox="1">
            <a:spLocks noChangeArrowheads="1"/>
          </p:cNvSpPr>
          <p:nvPr/>
        </p:nvSpPr>
        <p:spPr bwMode="auto">
          <a:xfrm>
            <a:off x="419100" y="1654629"/>
            <a:ext cx="480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buFont typeface="Wingdings" pitchFamily="2" charset="2"/>
              <a:buChar char="Ø"/>
            </a:pPr>
            <a:r>
              <a:rPr lang="en-US" sz="2000" b="1">
                <a:solidFill>
                  <a:srgbClr val="C00000"/>
                </a:solidFill>
                <a:latin typeface="Constantia" pitchFamily="18" charset="0"/>
              </a:rPr>
              <a:t>Đặc tuyến ra của DMOSFET loại N</a:t>
            </a:r>
          </a:p>
        </p:txBody>
      </p:sp>
      <p:graphicFrame>
        <p:nvGraphicFramePr>
          <p:cNvPr id="32779" name="Object 11"/>
          <p:cNvGraphicFramePr>
            <a:graphicFrameLocks noChangeAspect="1"/>
          </p:cNvGraphicFramePr>
          <p:nvPr>
            <p:extLst>
              <p:ext uri="{D42A27DB-BD31-4B8C-83A1-F6EECF244321}">
                <p14:modId xmlns:p14="http://schemas.microsoft.com/office/powerpoint/2010/main" val="1008911073"/>
              </p:ext>
            </p:extLst>
          </p:nvPr>
        </p:nvGraphicFramePr>
        <p:xfrm>
          <a:off x="3124200" y="5791200"/>
          <a:ext cx="2478088" cy="914400"/>
        </p:xfrm>
        <a:graphic>
          <a:graphicData uri="http://schemas.openxmlformats.org/presentationml/2006/ole">
            <mc:AlternateContent xmlns:mc="http://schemas.openxmlformats.org/markup-compatibility/2006">
              <mc:Choice xmlns:v="urn:schemas-microsoft-com:vml" Requires="v">
                <p:oleObj spid="_x0000_s55342" name="Equation" r:id="rId7" imgW="1459866" imgH="545863" progId="Equation.DSMT4">
                  <p:embed/>
                </p:oleObj>
              </mc:Choice>
              <mc:Fallback>
                <p:oleObj name="Equation" r:id="rId7" imgW="1459866" imgH="54586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5791200"/>
                        <a:ext cx="2478088"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2941638" y="2514600"/>
            <a:ext cx="838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26" name="Rectangle 20"/>
          <p:cNvSpPr>
            <a:spLocks noChangeArrowheads="1"/>
          </p:cNvSpPr>
          <p:nvPr/>
        </p:nvSpPr>
        <p:spPr bwMode="auto">
          <a:xfrm>
            <a:off x="1676400" y="5240338"/>
            <a:ext cx="708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a:solidFill>
                  <a:srgbClr val="FF0000"/>
                </a:solidFill>
                <a:latin typeface="Constantia" pitchFamily="18" charset="0"/>
              </a:rPr>
              <a:t>DMOSFET  có quan hệ I</a:t>
            </a:r>
            <a:r>
              <a:rPr lang="en-US" sz="2000" b="1" baseline="-25000">
                <a:solidFill>
                  <a:srgbClr val="FF0000"/>
                </a:solidFill>
                <a:latin typeface="Constantia" pitchFamily="18" charset="0"/>
              </a:rPr>
              <a:t>D</a:t>
            </a:r>
            <a:r>
              <a:rPr lang="en-US" sz="2000" b="1">
                <a:solidFill>
                  <a:srgbClr val="FF0000"/>
                </a:solidFill>
                <a:latin typeface="Constantia" pitchFamily="18" charset="0"/>
              </a:rPr>
              <a:t>= f(U</a:t>
            </a:r>
            <a:r>
              <a:rPr lang="en-US" sz="2000" b="1" baseline="-25000">
                <a:solidFill>
                  <a:srgbClr val="FF0000"/>
                </a:solidFill>
                <a:latin typeface="Constantia" pitchFamily="18" charset="0"/>
              </a:rPr>
              <a:t>GS</a:t>
            </a:r>
            <a:r>
              <a:rPr lang="en-US" sz="2000" b="1">
                <a:solidFill>
                  <a:srgbClr val="FF0000"/>
                </a:solidFill>
                <a:latin typeface="Constantia" pitchFamily="18" charset="0"/>
              </a:rPr>
              <a:t>) giống của JFET: </a:t>
            </a:r>
          </a:p>
        </p:txBody>
      </p:sp>
    </p:spTree>
    <p:extLst>
      <p:ext uri="{BB962C8B-B14F-4D97-AF65-F5344CB8AC3E}">
        <p14:creationId xmlns:p14="http://schemas.microsoft.com/office/powerpoint/2010/main" val="299247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324"/>
                                        </p:tgtEl>
                                        <p:attrNameLst>
                                          <p:attrName>style.visibility</p:attrName>
                                        </p:attrNameLst>
                                      </p:cBhvr>
                                      <p:to>
                                        <p:strVal val="visible"/>
                                      </p:to>
                                    </p:set>
                                    <p:animEffect transition="in" filter="checkerboard(across)">
                                      <p:cBhvr>
                                        <p:cTn id="7" dur="1000"/>
                                        <p:tgtEl>
                                          <p:spTgt spid="13324"/>
                                        </p:tgtEl>
                                      </p:cBhvr>
                                    </p:animEffect>
                                  </p:childTnLst>
                                </p:cTn>
                              </p:par>
                            </p:childTnLst>
                          </p:cTn>
                        </p:par>
                        <p:par>
                          <p:cTn id="8" fill="hold" nodeType="afterGroup">
                            <p:stCondLst>
                              <p:cond delay="1000"/>
                            </p:stCondLst>
                            <p:childTnLst>
                              <p:par>
                                <p:cTn id="9" presetID="5" presetClass="entr" presetSubtype="10" fill="hold" nodeType="afterEffect">
                                  <p:stCondLst>
                                    <p:cond delay="0"/>
                                  </p:stCondLst>
                                  <p:childTnLst>
                                    <p:set>
                                      <p:cBhvr>
                                        <p:cTn id="10" dur="1" fill="hold">
                                          <p:stCondLst>
                                            <p:cond delay="0"/>
                                          </p:stCondLst>
                                        </p:cTn>
                                        <p:tgtEl>
                                          <p:spTgt spid="32774"/>
                                        </p:tgtEl>
                                        <p:attrNameLst>
                                          <p:attrName>style.visibility</p:attrName>
                                        </p:attrNameLst>
                                      </p:cBhvr>
                                      <p:to>
                                        <p:strVal val="visible"/>
                                      </p:to>
                                    </p:set>
                                    <p:animEffect transition="in" filter="checkerboard(across)">
                                      <p:cBhvr>
                                        <p:cTn id="11" dur="1000"/>
                                        <p:tgtEl>
                                          <p:spTgt spid="327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3318">
                                            <p:txEl>
                                              <p:pRg st="0" end="0"/>
                                            </p:txEl>
                                          </p:spTgt>
                                        </p:tgtEl>
                                        <p:attrNameLst>
                                          <p:attrName>style.visibility</p:attrName>
                                        </p:attrNameLst>
                                      </p:cBhvr>
                                      <p:to>
                                        <p:strVal val="visible"/>
                                      </p:to>
                                    </p:set>
                                    <p:animEffect transition="in" filter="diamond(in)">
                                      <p:cBhvr>
                                        <p:cTn id="16" dur="2000"/>
                                        <p:tgtEl>
                                          <p:spTgt spid="13318">
                                            <p:txEl>
                                              <p:pRg st="0" end="0"/>
                                            </p:txEl>
                                          </p:spTgt>
                                        </p:tgtEl>
                                      </p:cBhvr>
                                    </p:animEffect>
                                  </p:childTnLst>
                                </p:cTn>
                              </p:par>
                            </p:childTnLst>
                          </p:cTn>
                        </p:par>
                        <p:par>
                          <p:cTn id="17" fill="hold" nodeType="afterGroup">
                            <p:stCondLst>
                              <p:cond delay="2000"/>
                            </p:stCondLst>
                            <p:childTnLst>
                              <p:par>
                                <p:cTn id="18" presetID="8" presetClass="entr" presetSubtype="16" fill="hold" nodeType="afterEffect">
                                  <p:stCondLst>
                                    <p:cond delay="0"/>
                                  </p:stCondLst>
                                  <p:childTnLst>
                                    <p:set>
                                      <p:cBhvr>
                                        <p:cTn id="19" dur="1" fill="hold">
                                          <p:stCondLst>
                                            <p:cond delay="0"/>
                                          </p:stCondLst>
                                        </p:cTn>
                                        <p:tgtEl>
                                          <p:spTgt spid="32777"/>
                                        </p:tgtEl>
                                        <p:attrNameLst>
                                          <p:attrName>style.visibility</p:attrName>
                                        </p:attrNameLst>
                                      </p:cBhvr>
                                      <p:to>
                                        <p:strVal val="visible"/>
                                      </p:to>
                                    </p:set>
                                    <p:animEffect transition="in" filter="diamond(in)">
                                      <p:cBhvr>
                                        <p:cTn id="20" dur="2000"/>
                                        <p:tgtEl>
                                          <p:spTgt spid="32777"/>
                                        </p:tgtEl>
                                      </p:cBhvr>
                                    </p:animEffect>
                                  </p:childTnLst>
                                </p:cTn>
                              </p:par>
                            </p:childTnLst>
                          </p:cTn>
                        </p:par>
                        <p:par>
                          <p:cTn id="21" fill="hold" nodeType="afterGroup">
                            <p:stCondLst>
                              <p:cond delay="4000"/>
                            </p:stCondLst>
                            <p:childTnLst>
                              <p:par>
                                <p:cTn id="22" presetID="8" presetClass="entr" presetSubtype="16" fill="hold" grpId="0" nodeType="afterEffect">
                                  <p:stCondLst>
                                    <p:cond delay="0"/>
                                  </p:stCondLst>
                                  <p:childTnLst>
                                    <p:set>
                                      <p:cBhvr>
                                        <p:cTn id="23" dur="1" fill="hold">
                                          <p:stCondLst>
                                            <p:cond delay="0"/>
                                          </p:stCondLst>
                                        </p:cTn>
                                        <p:tgtEl>
                                          <p:spTgt spid="13326"/>
                                        </p:tgtEl>
                                        <p:attrNameLst>
                                          <p:attrName>style.visibility</p:attrName>
                                        </p:attrNameLst>
                                      </p:cBhvr>
                                      <p:to>
                                        <p:strVal val="visible"/>
                                      </p:to>
                                    </p:set>
                                    <p:animEffect transition="in" filter="diamond(in)">
                                      <p:cBhvr>
                                        <p:cTn id="24" dur="2000"/>
                                        <p:tgtEl>
                                          <p:spTgt spid="13326"/>
                                        </p:tgtEl>
                                      </p:cBhvr>
                                    </p:animEffect>
                                  </p:childTnLst>
                                </p:cTn>
                              </p:par>
                            </p:childTnLst>
                          </p:cTn>
                        </p:par>
                        <p:par>
                          <p:cTn id="25" fill="hold" nodeType="afterGroup">
                            <p:stCondLst>
                              <p:cond delay="6000"/>
                            </p:stCondLst>
                            <p:childTnLst>
                              <p:par>
                                <p:cTn id="26" presetID="8" presetClass="entr" presetSubtype="16" fill="hold" nodeType="afterEffect">
                                  <p:stCondLst>
                                    <p:cond delay="0"/>
                                  </p:stCondLst>
                                  <p:childTnLst>
                                    <p:set>
                                      <p:cBhvr>
                                        <p:cTn id="27" dur="1" fill="hold">
                                          <p:stCondLst>
                                            <p:cond delay="0"/>
                                          </p:stCondLst>
                                        </p:cTn>
                                        <p:tgtEl>
                                          <p:spTgt spid="32779"/>
                                        </p:tgtEl>
                                        <p:attrNameLst>
                                          <p:attrName>style.visibility</p:attrName>
                                        </p:attrNameLst>
                                      </p:cBhvr>
                                      <p:to>
                                        <p:strVal val="visible"/>
                                      </p:to>
                                    </p:set>
                                    <p:animEffect transition="in" filter="diamond(in)">
                                      <p:cBhvr>
                                        <p:cTn id="28" dur="20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p:bldP spid="13324" grpId="0"/>
      <p:bldP spid="133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381000"/>
            <a:ext cx="8229600" cy="944562"/>
          </a:xfrm>
        </p:spPr>
        <p:txBody>
          <a:bodyPr>
            <a:noAutofit/>
          </a:bodyPr>
          <a:lstStyle/>
          <a:p>
            <a:pPr marL="838200" indent="-838200"/>
            <a:r>
              <a:rPr lang="vi-VN" sz="3600" b="1" i="1" smtClean="0"/>
              <a:t>MOSFET kênh có sẵn (DMOSFET) </a:t>
            </a:r>
            <a:br>
              <a:rPr lang="vi-VN" sz="3600" b="1" i="1" smtClean="0"/>
            </a:br>
            <a:r>
              <a:rPr lang="vi-VN" sz="3600" b="1" i="1" smtClean="0"/>
              <a:t>Đặc tuyến ra / truyền đạt</a:t>
            </a:r>
            <a:endParaRPr lang="en-US" sz="3600" smtClean="0">
              <a:latin typeface=".VnTime" pitchFamily="34" charset="0"/>
            </a:endParaRPr>
          </a:p>
        </p:txBody>
      </p:sp>
      <p:sp>
        <p:nvSpPr>
          <p:cNvPr id="63491" name="Rectangle 3"/>
          <p:cNvSpPr>
            <a:spLocks noGrp="1" noChangeArrowheads="1"/>
          </p:cNvSpPr>
          <p:nvPr>
            <p:ph type="body" sz="half" idx="4294967295"/>
          </p:nvPr>
        </p:nvSpPr>
        <p:spPr>
          <a:xfrm>
            <a:off x="152400" y="1447800"/>
            <a:ext cx="8763000" cy="5257800"/>
          </a:xfrm>
          <a:prstGeom prst="rect">
            <a:avLst/>
          </a:prstGeom>
        </p:spPr>
        <p:txBody>
          <a:bodyPr>
            <a:normAutofit/>
          </a:bodyPr>
          <a:lstStyle/>
          <a:p>
            <a:r>
              <a:rPr lang="vi-VN" sz="2400" smtClean="0"/>
              <a:t>Khi U</a:t>
            </a:r>
            <a:r>
              <a:rPr lang="vi-VN" sz="2400" baseline="-25000" smtClean="0"/>
              <a:t>GS</a:t>
            </a:r>
            <a:r>
              <a:rPr lang="vi-VN" sz="2400" smtClean="0"/>
              <a:t> = 0 kênh dẫn có tác dụng như một điện trở khi tăng U</a:t>
            </a:r>
            <a:r>
              <a:rPr lang="vi-VN" sz="2400" baseline="-25000" smtClean="0"/>
              <a:t>DS</a:t>
            </a:r>
            <a:r>
              <a:rPr lang="vi-VN" sz="2400" smtClean="0"/>
              <a:t>. Khi U</a:t>
            </a:r>
            <a:r>
              <a:rPr lang="vi-VN" sz="2400" baseline="-25000" smtClean="0"/>
              <a:t>DS</a:t>
            </a:r>
            <a:r>
              <a:rPr lang="vi-VN" sz="2400" smtClean="0"/>
              <a:t> tăng đến điện áp xác định, dòng I</a:t>
            </a:r>
            <a:r>
              <a:rPr lang="vi-VN" sz="2400" baseline="-25000" smtClean="0"/>
              <a:t>D</a:t>
            </a:r>
            <a:r>
              <a:rPr lang="vi-VN" sz="2400" smtClean="0"/>
              <a:t> đạt giá trị bão hoà (I</a:t>
            </a:r>
            <a:r>
              <a:rPr lang="vi-VN" sz="2400" baseline="-25000" smtClean="0"/>
              <a:t>DSS</a:t>
            </a:r>
            <a:r>
              <a:rPr lang="vi-VN" sz="2400" smtClean="0"/>
              <a:t>).</a:t>
            </a:r>
          </a:p>
          <a:p>
            <a:r>
              <a:rPr lang="vi-VN" sz="2400" smtClean="0"/>
              <a:t>Khi U</a:t>
            </a:r>
            <a:r>
              <a:rPr lang="vi-VN" sz="2400" baseline="-25000" smtClean="0"/>
              <a:t>GS</a:t>
            </a:r>
            <a:r>
              <a:rPr lang="vi-VN" sz="2400" smtClean="0"/>
              <a:t> &lt;0 thì cực G có điện thế âm sẽ đẩy các điện tử ra xa kênh dẫn làm mật độ hạt dẫn trong kênh giảm nên dòng I</a:t>
            </a:r>
            <a:r>
              <a:rPr lang="vi-VN" sz="2400" baseline="-25000" smtClean="0"/>
              <a:t>D</a:t>
            </a:r>
            <a:r>
              <a:rPr lang="vi-VN" sz="2400" smtClean="0"/>
              <a:t> giảm, DMOSFET hoạt động ở </a:t>
            </a:r>
            <a:r>
              <a:rPr lang="vi-VN" sz="2400" smtClean="0">
                <a:solidFill>
                  <a:srgbClr val="C00000"/>
                </a:solidFill>
              </a:rPr>
              <a:t>chế độ nghèo</a:t>
            </a:r>
            <a:r>
              <a:rPr lang="vi-VN" sz="2400" smtClean="0"/>
              <a:t>. Nếu U</a:t>
            </a:r>
            <a:r>
              <a:rPr lang="vi-VN" sz="2400" baseline="-25000" smtClean="0"/>
              <a:t>GS</a:t>
            </a:r>
            <a:r>
              <a:rPr lang="vi-VN" sz="2400" smtClean="0"/>
              <a:t>  âm đến một giá trị mà kênh dẫn bị mất thì dòng I</a:t>
            </a:r>
            <a:r>
              <a:rPr lang="vi-VN" sz="2400" baseline="-25000" smtClean="0"/>
              <a:t>D</a:t>
            </a:r>
            <a:r>
              <a:rPr lang="vi-VN" sz="2400" smtClean="0"/>
              <a:t> không còn nữa và U</a:t>
            </a:r>
            <a:r>
              <a:rPr lang="vi-VN" sz="2400" baseline="-25000" smtClean="0"/>
              <a:t>GS</a:t>
            </a:r>
            <a:r>
              <a:rPr lang="vi-VN" sz="2400" smtClean="0"/>
              <a:t>  này là </a:t>
            </a:r>
            <a:r>
              <a:rPr lang="en-US" sz="2400" smtClean="0"/>
              <a:t>U</a:t>
            </a:r>
            <a:r>
              <a:rPr lang="vi-VN" sz="2400" baseline="-25000" smtClean="0"/>
              <a:t>GS ngắt </a:t>
            </a:r>
            <a:r>
              <a:rPr lang="vi-VN" sz="2400" smtClean="0"/>
              <a:t>(U</a:t>
            </a:r>
            <a:r>
              <a:rPr lang="vi-VN" sz="2400" baseline="-25000" smtClean="0"/>
              <a:t>GS(off)</a:t>
            </a:r>
            <a:r>
              <a:rPr lang="vi-VN" sz="2400" smtClean="0"/>
              <a:t>).</a:t>
            </a:r>
          </a:p>
          <a:p>
            <a:r>
              <a:rPr lang="vi-VN" sz="2400" smtClean="0"/>
              <a:t>Khi U</a:t>
            </a:r>
            <a:r>
              <a:rPr lang="vi-VN" sz="2400" baseline="-25000" smtClean="0"/>
              <a:t>GS </a:t>
            </a:r>
            <a:r>
              <a:rPr lang="vi-VN" sz="2400" smtClean="0"/>
              <a:t>&gt; 0 thì cực G có điện thế dương sẽ hút các điện tử về phía kênh dẫn làm mật độ hạt dẫn trong kênh tăng dẫn đến dòng I</a:t>
            </a:r>
            <a:r>
              <a:rPr lang="vi-VN" sz="2400" baseline="-25000" smtClean="0"/>
              <a:t>D</a:t>
            </a:r>
            <a:r>
              <a:rPr lang="vi-VN" sz="2400" smtClean="0"/>
              <a:t> tăng, DMOSFET hoạt động ở </a:t>
            </a:r>
            <a:r>
              <a:rPr lang="vi-VN" sz="2400" smtClean="0">
                <a:solidFill>
                  <a:srgbClr val="C00000"/>
                </a:solidFill>
              </a:rPr>
              <a:t>chế độ giàu</a:t>
            </a:r>
            <a:r>
              <a:rPr lang="vi-VN" sz="2400" smtClean="0"/>
              <a:t>. Trường hợp này I</a:t>
            </a:r>
            <a:r>
              <a:rPr lang="vi-VN" sz="2400" baseline="-25000" smtClean="0"/>
              <a:t>D</a:t>
            </a:r>
            <a:r>
              <a:rPr lang="vi-VN" sz="2400" smtClean="0"/>
              <a:t> tăng cao hơn trị số bão hoà I</a:t>
            </a:r>
            <a:r>
              <a:rPr lang="vi-VN" sz="2400" baseline="-25000" smtClean="0"/>
              <a:t>DSS</a:t>
            </a:r>
            <a:r>
              <a:rPr lang="vi-VN" sz="2400" smtClean="0"/>
              <a:t>. Khi dùng ở chế độ này cần chú ý đến giới hạn chịu dòng của MOSFET.</a:t>
            </a:r>
          </a:p>
        </p:txBody>
      </p:sp>
      <p:sp>
        <p:nvSpPr>
          <p:cNvPr id="6349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6349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63494" name="Rectangle 10"/>
          <p:cNvSpPr>
            <a:spLocks noChangeArrowheads="1"/>
          </p:cNvSpPr>
          <p:nvPr/>
        </p:nvSpPr>
        <p:spPr bwMode="auto">
          <a:xfrm>
            <a:off x="0" y="2647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63495" name="Rectangle 12"/>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Tree>
    <p:extLst>
      <p:ext uri="{BB962C8B-B14F-4D97-AF65-F5344CB8AC3E}">
        <p14:creationId xmlns:p14="http://schemas.microsoft.com/office/powerpoint/2010/main" val="1361210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type="body" idx="1"/>
          </p:nvPr>
        </p:nvSpPr>
        <p:spPr>
          <a:xfrm>
            <a:off x="867833" y="2057400"/>
            <a:ext cx="7408333" cy="4105341"/>
          </a:xfrm>
        </p:spPr>
        <p:txBody>
          <a:bodyPr>
            <a:normAutofit/>
          </a:bodyPr>
          <a:lstStyle/>
          <a:p>
            <a:r>
              <a:rPr lang="en-US" sz="2800" b="1" i="1" smtClean="0">
                <a:solidFill>
                  <a:srgbClr val="C00000"/>
                </a:solidFill>
              </a:rPr>
              <a:t>Cấu tạo và ký hiệu</a:t>
            </a:r>
          </a:p>
        </p:txBody>
      </p:sp>
      <p:sp>
        <p:nvSpPr>
          <p:cNvPr id="1434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434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 name="Object 6"/>
          <p:cNvGraphicFramePr>
            <a:graphicFrameLocks noChangeAspect="1"/>
          </p:cNvGraphicFramePr>
          <p:nvPr>
            <p:extLst>
              <p:ext uri="{D42A27DB-BD31-4B8C-83A1-F6EECF244321}">
                <p14:modId xmlns:p14="http://schemas.microsoft.com/office/powerpoint/2010/main" val="3331106140"/>
              </p:ext>
            </p:extLst>
          </p:nvPr>
        </p:nvGraphicFramePr>
        <p:xfrm>
          <a:off x="762000" y="2819400"/>
          <a:ext cx="8083550" cy="3705225"/>
        </p:xfrm>
        <a:graphic>
          <a:graphicData uri="http://schemas.openxmlformats.org/presentationml/2006/ole">
            <mc:AlternateContent xmlns:mc="http://schemas.openxmlformats.org/markup-compatibility/2006">
              <mc:Choice xmlns:v="urn:schemas-microsoft-com:vml" Requires="v">
                <p:oleObj spid="_x0000_s56336" name="Visio" r:id="rId3" imgW="4573266" imgH="2104249" progId="Visio.Drawing.11">
                  <p:embed/>
                </p:oleObj>
              </mc:Choice>
              <mc:Fallback>
                <p:oleObj name="Visio" r:id="rId3" imgW="4573266" imgH="21042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19400"/>
                        <a:ext cx="8083550" cy="370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3"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DA18D0B-7912-4F97-B0C1-BBEEB1DEC697}" type="slidenum">
              <a:rPr lang="en-US" smtClean="0"/>
              <a:pPr eaLnBrk="1" hangingPunct="1"/>
              <a:t>27</a:t>
            </a:fld>
            <a:endParaRPr lang="en-US" smtClean="0"/>
          </a:p>
        </p:txBody>
      </p:sp>
      <p:sp>
        <p:nvSpPr>
          <p:cNvPr id="3" name="Title 2"/>
          <p:cNvSpPr>
            <a:spLocks noGrp="1"/>
          </p:cNvSpPr>
          <p:nvPr>
            <p:ph type="title"/>
          </p:nvPr>
        </p:nvSpPr>
        <p:spPr>
          <a:xfrm>
            <a:off x="457200" y="228600"/>
            <a:ext cx="8229600" cy="1514856"/>
          </a:xfrm>
        </p:spPr>
        <p:txBody>
          <a:bodyPr>
            <a:normAutofit/>
          </a:bodyPr>
          <a:lstStyle/>
          <a:p>
            <a:r>
              <a:rPr lang="en-US" i="1"/>
              <a:t>MOSFET kênh cảm ứng (EMOSFET) </a:t>
            </a:r>
            <a:endParaRPr lang="en-US"/>
          </a:p>
        </p:txBody>
      </p:sp>
    </p:spTree>
    <p:extLst>
      <p:ext uri="{BB962C8B-B14F-4D97-AF65-F5344CB8AC3E}">
        <p14:creationId xmlns:p14="http://schemas.microsoft.com/office/powerpoint/2010/main" val="1969877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04800" y="228600"/>
            <a:ext cx="8534400" cy="1557528"/>
          </a:xfrm>
        </p:spPr>
        <p:txBody>
          <a:bodyPr>
            <a:noAutofit/>
          </a:bodyPr>
          <a:lstStyle/>
          <a:p>
            <a:pPr marL="838200" indent="-838200"/>
            <a:r>
              <a:rPr lang="vi-VN" b="1" i="1" smtClean="0"/>
              <a:t>MOSFET kênh cảm ứng (EMOSFET) </a:t>
            </a:r>
            <a:endParaRPr lang="en-US" sz="5400" i="1" smtClean="0">
              <a:latin typeface=".VnTime" pitchFamily="34" charset="0"/>
            </a:endParaRPr>
          </a:p>
        </p:txBody>
      </p:sp>
      <p:sp>
        <p:nvSpPr>
          <p:cNvPr id="1536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536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5362" name="Object 5"/>
          <p:cNvGraphicFramePr>
            <a:graphicFrameLocks noChangeAspect="1"/>
          </p:cNvGraphicFramePr>
          <p:nvPr>
            <p:extLst>
              <p:ext uri="{D42A27DB-BD31-4B8C-83A1-F6EECF244321}">
                <p14:modId xmlns:p14="http://schemas.microsoft.com/office/powerpoint/2010/main" val="507691545"/>
              </p:ext>
            </p:extLst>
          </p:nvPr>
        </p:nvGraphicFramePr>
        <p:xfrm>
          <a:off x="304800" y="2438400"/>
          <a:ext cx="8534400" cy="3879273"/>
        </p:xfrm>
        <a:graphic>
          <a:graphicData uri="http://schemas.openxmlformats.org/presentationml/2006/ole">
            <mc:AlternateContent xmlns:mc="http://schemas.openxmlformats.org/markup-compatibility/2006">
              <mc:Choice xmlns:v="urn:schemas-microsoft-com:vml" Requires="v">
                <p:oleObj spid="_x0000_s57360" name="Visio" r:id="rId3" imgW="7965530" imgH="3189321" progId="Visio.Drawing.11">
                  <p:embed/>
                </p:oleObj>
              </mc:Choice>
              <mc:Fallback>
                <p:oleObj name="Visio" r:id="rId3" imgW="7965530" imgH="318932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438400"/>
                        <a:ext cx="8534400" cy="3879273"/>
                      </a:xfrm>
                      <a:prstGeom prst="rect">
                        <a:avLst/>
                      </a:prstGeom>
                      <a:noFill/>
                      <a:extLst/>
                    </p:spPr>
                  </p:pic>
                </p:oleObj>
              </mc:Fallback>
            </mc:AlternateContent>
          </a:graphicData>
        </a:graphic>
      </p:graphicFrame>
      <p:sp>
        <p:nvSpPr>
          <p:cNvPr id="15366"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154EE33-5718-4763-A380-6C4148B126EB}" type="slidenum">
              <a:rPr lang="en-US" smtClean="0"/>
              <a:pPr eaLnBrk="1" hangingPunct="1"/>
              <a:t>28</a:t>
            </a:fld>
            <a:endParaRPr lang="en-US" smtClean="0"/>
          </a:p>
        </p:txBody>
      </p:sp>
      <p:sp>
        <p:nvSpPr>
          <p:cNvPr id="3" name="Rectangle 2"/>
          <p:cNvSpPr/>
          <p:nvPr/>
        </p:nvSpPr>
        <p:spPr>
          <a:xfrm>
            <a:off x="304800" y="1676400"/>
            <a:ext cx="3627403" cy="523220"/>
          </a:xfrm>
          <a:prstGeom prst="rect">
            <a:avLst/>
          </a:prstGeom>
        </p:spPr>
        <p:txBody>
          <a:bodyPr wrap="none">
            <a:spAutoFit/>
          </a:bodyPr>
          <a:lstStyle/>
          <a:p>
            <a:r>
              <a:rPr lang="vi-VN" sz="2800" b="1" i="1" smtClean="0">
                <a:solidFill>
                  <a:srgbClr val="C00000"/>
                </a:solidFill>
                <a:latin typeface="Constantia" pitchFamily="18" charset="0"/>
              </a:rPr>
              <a:t>Nguyên</a:t>
            </a:r>
            <a:r>
              <a:rPr lang="en-US" sz="2800" b="1" i="1" smtClean="0">
                <a:solidFill>
                  <a:srgbClr val="C00000"/>
                </a:solidFill>
                <a:latin typeface="Constantia" pitchFamily="18" charset="0"/>
              </a:rPr>
              <a:t> lý </a:t>
            </a:r>
            <a:r>
              <a:rPr lang="vi-VN" sz="2800" b="1" i="1" smtClean="0">
                <a:solidFill>
                  <a:srgbClr val="C00000"/>
                </a:solidFill>
                <a:latin typeface="Constantia" pitchFamily="18" charset="0"/>
              </a:rPr>
              <a:t>hoạt </a:t>
            </a:r>
            <a:r>
              <a:rPr lang="vi-VN" sz="2800" b="1" i="1">
                <a:solidFill>
                  <a:srgbClr val="C00000"/>
                </a:solidFill>
                <a:latin typeface="Constantia" pitchFamily="18" charset="0"/>
              </a:rPr>
              <a:t>động</a:t>
            </a:r>
            <a:endParaRPr lang="en-US" sz="2800">
              <a:solidFill>
                <a:srgbClr val="C00000"/>
              </a:solidFill>
              <a:latin typeface="Constantia" pitchFamily="18" charset="0"/>
            </a:endParaRPr>
          </a:p>
        </p:txBody>
      </p:sp>
    </p:spTree>
    <p:extLst>
      <p:ext uri="{BB962C8B-B14F-4D97-AF65-F5344CB8AC3E}">
        <p14:creationId xmlns:p14="http://schemas.microsoft.com/office/powerpoint/2010/main" val="2428328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strips(downRight)">
                                      <p:cBhvr>
                                        <p:cTn id="7" dur="2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457200" y="381000"/>
            <a:ext cx="8229600" cy="1143000"/>
          </a:xfrm>
        </p:spPr>
        <p:txBody>
          <a:bodyPr>
            <a:noAutofit/>
          </a:bodyPr>
          <a:lstStyle/>
          <a:p>
            <a:pPr marL="838200" indent="-838200"/>
            <a:r>
              <a:rPr lang="vi-VN" sz="3600" b="1" i="1" smtClean="0"/>
              <a:t>MOSFET kênh cảm ứng (EMOSFET) </a:t>
            </a:r>
            <a:br>
              <a:rPr lang="vi-VN" sz="3600" b="1" i="1" smtClean="0"/>
            </a:br>
            <a:r>
              <a:rPr lang="vi-VN" sz="3600" b="1" i="1" smtClean="0"/>
              <a:t>Đặc tuyến ra/truyền đạt</a:t>
            </a:r>
            <a:endParaRPr lang="en-US" i="1" smtClean="0">
              <a:latin typeface=".VnTime" pitchFamily="34" charset="0"/>
            </a:endParaRPr>
          </a:p>
        </p:txBody>
      </p:sp>
      <p:sp>
        <p:nvSpPr>
          <p:cNvPr id="16389" name="Rectangle 16"/>
          <p:cNvSpPr>
            <a:spLocks noGrp="1" noChangeArrowheads="1"/>
          </p:cNvSpPr>
          <p:nvPr>
            <p:ph type="body" idx="1"/>
          </p:nvPr>
        </p:nvSpPr>
        <p:spPr>
          <a:xfrm>
            <a:off x="457200" y="1676401"/>
            <a:ext cx="8229600" cy="1371600"/>
          </a:xfrm>
        </p:spPr>
        <p:txBody>
          <a:bodyPr/>
          <a:lstStyle/>
          <a:p>
            <a:r>
              <a:rPr lang="vi-VN" sz="2400" smtClean="0"/>
              <a:t>Phương trình đặc tuyến truyền đạt của EMOSFET </a:t>
            </a:r>
          </a:p>
          <a:p>
            <a:endParaRPr lang="en-US" sz="2400" smtClean="0"/>
          </a:p>
          <a:p>
            <a:pPr marL="0" indent="0">
              <a:buNone/>
            </a:pPr>
            <a:endParaRPr lang="en-US" sz="2400" smtClean="0"/>
          </a:p>
        </p:txBody>
      </p:sp>
      <p:sp>
        <p:nvSpPr>
          <p:cNvPr id="1639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639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6392" name="Rectangle 8"/>
          <p:cNvSpPr>
            <a:spLocks noChangeArrowheads="1"/>
          </p:cNvSpPr>
          <p:nvPr/>
        </p:nvSpPr>
        <p:spPr bwMode="auto">
          <a:xfrm>
            <a:off x="0" y="2647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6393"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38926" name="Object 14"/>
          <p:cNvGraphicFramePr>
            <a:graphicFrameLocks noChangeAspect="1"/>
          </p:cNvGraphicFramePr>
          <p:nvPr>
            <p:extLst>
              <p:ext uri="{D42A27DB-BD31-4B8C-83A1-F6EECF244321}">
                <p14:modId xmlns:p14="http://schemas.microsoft.com/office/powerpoint/2010/main" val="142305198"/>
              </p:ext>
            </p:extLst>
          </p:nvPr>
        </p:nvGraphicFramePr>
        <p:xfrm>
          <a:off x="4038600" y="2286000"/>
          <a:ext cx="4876800" cy="4298197"/>
        </p:xfrm>
        <a:graphic>
          <a:graphicData uri="http://schemas.openxmlformats.org/presentationml/2006/ole">
            <mc:AlternateContent xmlns:mc="http://schemas.openxmlformats.org/markup-compatibility/2006">
              <mc:Choice xmlns:v="urn:schemas-microsoft-com:vml" Requires="v">
                <p:oleObj spid="_x0000_s58400" name="Visio" r:id="rId3" imgW="7733418" imgH="3323449" progId="Visio.Drawing.11">
                  <p:embed/>
                </p:oleObj>
              </mc:Choice>
              <mc:Fallback>
                <p:oleObj name="Visio" r:id="rId3" imgW="7733418" imgH="33234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286000"/>
                        <a:ext cx="4876800" cy="4298197"/>
                      </a:xfrm>
                      <a:prstGeom prst="rect">
                        <a:avLst/>
                      </a:prstGeom>
                      <a:noFill/>
                      <a:extLst/>
                    </p:spPr>
                  </p:pic>
                </p:oleObj>
              </mc:Fallback>
            </mc:AlternateContent>
          </a:graphicData>
        </a:graphic>
      </p:graphicFrame>
      <p:sp>
        <p:nvSpPr>
          <p:cNvPr id="16394" name="Rectangle 1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38929" name="Object 17"/>
          <p:cNvGraphicFramePr>
            <a:graphicFrameLocks noChangeAspect="1"/>
          </p:cNvGraphicFramePr>
          <p:nvPr>
            <p:extLst>
              <p:ext uri="{D42A27DB-BD31-4B8C-83A1-F6EECF244321}">
                <p14:modId xmlns:p14="http://schemas.microsoft.com/office/powerpoint/2010/main" val="2385009121"/>
              </p:ext>
            </p:extLst>
          </p:nvPr>
        </p:nvGraphicFramePr>
        <p:xfrm>
          <a:off x="1447800" y="2110196"/>
          <a:ext cx="2533922" cy="548640"/>
        </p:xfrm>
        <a:graphic>
          <a:graphicData uri="http://schemas.openxmlformats.org/presentationml/2006/ole">
            <mc:AlternateContent xmlns:mc="http://schemas.openxmlformats.org/markup-compatibility/2006">
              <mc:Choice xmlns:v="urn:schemas-microsoft-com:vml" Requires="v">
                <p:oleObj spid="_x0000_s58401" name="Equation" r:id="rId5" imgW="1155700" imgH="241300" progId="Equation.DSMT4">
                  <p:embed/>
                </p:oleObj>
              </mc:Choice>
              <mc:Fallback>
                <p:oleObj name="Equation" r:id="rId5" imgW="11557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110196"/>
                        <a:ext cx="2533922" cy="548640"/>
                      </a:xfrm>
                      <a:prstGeom prst="rect">
                        <a:avLst/>
                      </a:prstGeom>
                      <a:noFill/>
                      <a:ln w="9525">
                        <a:solidFill>
                          <a:schemeClr val="tx1"/>
                        </a:solidFill>
                        <a:miter lim="800000"/>
                        <a:headEnd/>
                        <a:tailEnd/>
                      </a:ln>
                      <a:extLst/>
                    </p:spPr>
                  </p:pic>
                </p:oleObj>
              </mc:Fallback>
            </mc:AlternateContent>
          </a:graphicData>
        </a:graphic>
      </p:graphicFrame>
      <p:sp>
        <p:nvSpPr>
          <p:cNvPr id="16395" name="Slide Number Placeholder 1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1C5ED08-567B-41B9-A2D3-1ACAED42E03D}" type="slidenum">
              <a:rPr lang="en-US" smtClean="0"/>
              <a:pPr eaLnBrk="1" hangingPunct="1"/>
              <a:t>29</a:t>
            </a:fld>
            <a:endParaRPr lang="en-US" smtClean="0"/>
          </a:p>
        </p:txBody>
      </p:sp>
      <p:sp>
        <p:nvSpPr>
          <p:cNvPr id="2" name="TextBox 1"/>
          <p:cNvSpPr txBox="1"/>
          <p:nvPr/>
        </p:nvSpPr>
        <p:spPr>
          <a:xfrm>
            <a:off x="304800" y="3352800"/>
            <a:ext cx="4267200" cy="1846659"/>
          </a:xfrm>
          <a:prstGeom prst="rect">
            <a:avLst/>
          </a:prstGeom>
          <a:noFill/>
        </p:spPr>
        <p:txBody>
          <a:bodyPr wrap="square" rtlCol="0">
            <a:spAutoFit/>
          </a:bodyPr>
          <a:lstStyle/>
          <a:p>
            <a:pPr>
              <a:buClr>
                <a:srgbClr val="C00000"/>
              </a:buClr>
              <a:buFont typeface="Arial" pitchFamily="34" charset="0"/>
              <a:buChar char="•"/>
            </a:pPr>
            <a:r>
              <a:rPr lang="en-US" sz="2400" smtClean="0">
                <a:latin typeface="Constantia" pitchFamily="18" charset="0"/>
              </a:rPr>
              <a:t> </a:t>
            </a:r>
            <a:r>
              <a:rPr lang="vi-VN" sz="2400" smtClean="0">
                <a:latin typeface="Constantia" pitchFamily="18" charset="0"/>
              </a:rPr>
              <a:t>k</a:t>
            </a:r>
            <a:r>
              <a:rPr lang="vi-VN" sz="2400">
                <a:latin typeface="Constantia" pitchFamily="18" charset="0"/>
              </a:rPr>
              <a:t>: là hằng số, đơn vị [</a:t>
            </a:r>
            <a:r>
              <a:rPr lang="vi-VN" sz="2400" smtClean="0">
                <a:latin typeface="Constantia" pitchFamily="18" charset="0"/>
              </a:rPr>
              <a:t>A/V</a:t>
            </a:r>
            <a:r>
              <a:rPr lang="vi-VN" sz="2400" baseline="30000" smtClean="0">
                <a:latin typeface="Constantia" pitchFamily="18" charset="0"/>
              </a:rPr>
              <a:t>2</a:t>
            </a:r>
            <a:r>
              <a:rPr lang="vi-VN" sz="2400" smtClean="0">
                <a:latin typeface="Constantia" pitchFamily="18" charset="0"/>
              </a:rPr>
              <a:t>]</a:t>
            </a:r>
            <a:endParaRPr lang="en-US" sz="2400" smtClean="0">
              <a:latin typeface="Constantia" pitchFamily="18" charset="0"/>
            </a:endParaRPr>
          </a:p>
          <a:p>
            <a:pPr>
              <a:buClr>
                <a:srgbClr val="C00000"/>
              </a:buClr>
              <a:buFont typeface="Arial" pitchFamily="34" charset="0"/>
              <a:buChar char="•"/>
            </a:pPr>
            <a:r>
              <a:rPr lang="en-US" sz="2400" smtClean="0">
                <a:latin typeface="Constantia" pitchFamily="18" charset="0"/>
              </a:rPr>
              <a:t> </a:t>
            </a:r>
            <a:r>
              <a:rPr lang="vi-VN" sz="2400" smtClean="0">
                <a:latin typeface="Constantia" pitchFamily="18" charset="0"/>
              </a:rPr>
              <a:t>U</a:t>
            </a:r>
            <a:r>
              <a:rPr lang="vi-VN" sz="2400" baseline="-25000" smtClean="0">
                <a:latin typeface="Constantia" pitchFamily="18" charset="0"/>
              </a:rPr>
              <a:t>GS</a:t>
            </a:r>
            <a:r>
              <a:rPr lang="vi-VN" sz="2400" smtClean="0">
                <a:latin typeface="Constantia" pitchFamily="18" charset="0"/>
              </a:rPr>
              <a:t> </a:t>
            </a:r>
            <a:r>
              <a:rPr lang="vi-VN" sz="2400">
                <a:latin typeface="Constantia" pitchFamily="18" charset="0"/>
              </a:rPr>
              <a:t>là điện thế phân cực cổng </a:t>
            </a:r>
            <a:r>
              <a:rPr lang="vi-VN" sz="2400" smtClean="0">
                <a:latin typeface="Constantia" pitchFamily="18" charset="0"/>
              </a:rPr>
              <a:t>nguồn</a:t>
            </a:r>
            <a:endParaRPr lang="en-US" sz="2400" smtClean="0">
              <a:latin typeface="Constantia" pitchFamily="18" charset="0"/>
            </a:endParaRPr>
          </a:p>
          <a:p>
            <a:pPr>
              <a:buClr>
                <a:srgbClr val="C00000"/>
              </a:buClr>
              <a:buFont typeface="Arial" pitchFamily="34" charset="0"/>
              <a:buChar char="•"/>
            </a:pPr>
            <a:r>
              <a:rPr lang="en-US" sz="2400" smtClean="0">
                <a:latin typeface="Constantia" pitchFamily="18" charset="0"/>
              </a:rPr>
              <a:t> </a:t>
            </a:r>
            <a:r>
              <a:rPr lang="vi-VN" sz="2400" smtClean="0">
                <a:latin typeface="Constantia" pitchFamily="18" charset="0"/>
              </a:rPr>
              <a:t>U</a:t>
            </a:r>
            <a:r>
              <a:rPr lang="vi-VN" sz="2400" baseline="-25000" smtClean="0">
                <a:latin typeface="Constantia" pitchFamily="18" charset="0"/>
              </a:rPr>
              <a:t>T</a:t>
            </a:r>
            <a:r>
              <a:rPr lang="vi-VN" sz="2400">
                <a:latin typeface="Constantia" pitchFamily="18" charset="0"/>
              </a:rPr>
              <a:t>: điện thế ngưỡng</a:t>
            </a:r>
          </a:p>
          <a:p>
            <a:endParaRPr lang="en-US"/>
          </a:p>
        </p:txBody>
      </p:sp>
    </p:spTree>
    <p:extLst>
      <p:ext uri="{BB962C8B-B14F-4D97-AF65-F5344CB8AC3E}">
        <p14:creationId xmlns:p14="http://schemas.microsoft.com/office/powerpoint/2010/main" val="660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sz="6600" smtClean="0">
                <a:solidFill>
                  <a:schemeClr val="bg1"/>
                </a:solidFill>
              </a:rPr>
              <a:t>Nội dung</a:t>
            </a:r>
            <a:endParaRPr lang="en-US" sz="6600" smtClean="0">
              <a:solidFill>
                <a:schemeClr val="bg1"/>
              </a:solidFill>
              <a:latin typeface=".VnTime" pitchFamily="34" charset="0"/>
            </a:endParaRPr>
          </a:p>
        </p:txBody>
      </p:sp>
      <p:sp>
        <p:nvSpPr>
          <p:cNvPr id="53251" name="Rectangle 3"/>
          <p:cNvSpPr>
            <a:spLocks noGrp="1" noChangeArrowheads="1"/>
          </p:cNvSpPr>
          <p:nvPr>
            <p:ph type="body" idx="1"/>
          </p:nvPr>
        </p:nvSpPr>
        <p:spPr>
          <a:xfrm>
            <a:off x="533400" y="1828800"/>
            <a:ext cx="8305800" cy="4105341"/>
          </a:xfrm>
        </p:spPr>
        <p:txBody>
          <a:bodyPr>
            <a:noAutofit/>
          </a:bodyPr>
          <a:lstStyle/>
          <a:p>
            <a:r>
              <a:rPr lang="en-US" sz="4000" b="1" smtClean="0"/>
              <a:t>Khái niệm chung</a:t>
            </a:r>
          </a:p>
          <a:p>
            <a:r>
              <a:rPr lang="en-US" sz="4000" b="1" smtClean="0"/>
              <a:t>JFET</a:t>
            </a:r>
          </a:p>
          <a:p>
            <a:r>
              <a:rPr lang="en-US" sz="4000" b="1" smtClean="0"/>
              <a:t>MOSFET</a:t>
            </a:r>
          </a:p>
          <a:p>
            <a:r>
              <a:rPr lang="vi-VN" sz="4000" b="1" smtClean="0"/>
              <a:t>Sơ đồ mắc FET trong mạch điện</a:t>
            </a:r>
          </a:p>
        </p:txBody>
      </p:sp>
      <p:sp>
        <p:nvSpPr>
          <p:cNvPr id="5325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07CDE56-BADE-44D4-82DE-B8FA92F275C8}" type="slidenum">
              <a:rPr lang="en-US" smtClean="0"/>
              <a:pPr eaLnBrk="1" hangingPunct="1"/>
              <a:t>3</a:t>
            </a:fld>
            <a:endParaRPr lang="en-US" smtClean="0"/>
          </a:p>
        </p:txBody>
      </p:sp>
    </p:spTree>
    <p:extLst>
      <p:ext uri="{BB962C8B-B14F-4D97-AF65-F5344CB8AC3E}">
        <p14:creationId xmlns:p14="http://schemas.microsoft.com/office/powerpoint/2010/main" val="140069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pPr marL="838200" indent="-838200"/>
            <a:r>
              <a:rPr lang="en-US" b="1" smtClean="0">
                <a:solidFill>
                  <a:srgbClr val="C00000"/>
                </a:solidFill>
              </a:rPr>
              <a:t>Phân cực cho FET (1)</a:t>
            </a:r>
            <a:endParaRPr lang="en-US" b="1" smtClean="0">
              <a:solidFill>
                <a:srgbClr val="C00000"/>
              </a:solidFill>
              <a:latin typeface=".VnTime" pitchFamily="34" charset="0"/>
            </a:endParaRPr>
          </a:p>
        </p:txBody>
      </p:sp>
      <p:sp>
        <p:nvSpPr>
          <p:cNvPr id="64515" name="Rectangle 3"/>
          <p:cNvSpPr>
            <a:spLocks noGrp="1" noChangeArrowheads="1"/>
          </p:cNvSpPr>
          <p:nvPr>
            <p:ph type="body" idx="1"/>
          </p:nvPr>
        </p:nvSpPr>
        <p:spPr/>
        <p:txBody>
          <a:bodyPr/>
          <a:lstStyle/>
          <a:p>
            <a:r>
              <a:rPr lang="en-US" sz="2800" b="1" i="1" smtClean="0"/>
              <a:t>Nguyên tắc chung</a:t>
            </a:r>
          </a:p>
          <a:p>
            <a:r>
              <a:rPr lang="vi-VN" sz="2800" b="1" i="1" smtClean="0"/>
              <a:t>Xác định điểm công tác</a:t>
            </a:r>
          </a:p>
          <a:p>
            <a:r>
              <a:rPr lang="vi-VN" sz="2800" b="1" i="1" smtClean="0"/>
              <a:t>Sơ đồ phân cực</a:t>
            </a:r>
          </a:p>
          <a:p>
            <a:pPr lvl="2"/>
            <a:r>
              <a:rPr lang="vi-VN" sz="2400" i="1" smtClean="0"/>
              <a:t>Sơ đồ phân cực cố định</a:t>
            </a:r>
          </a:p>
          <a:p>
            <a:pPr lvl="2"/>
            <a:r>
              <a:rPr lang="vi-VN" sz="2400" i="1" smtClean="0"/>
              <a:t>Sơ đồ tự phân cực </a:t>
            </a:r>
          </a:p>
          <a:p>
            <a:pPr lvl="2"/>
            <a:r>
              <a:rPr lang="vi-VN" sz="2400" i="1" smtClean="0"/>
              <a:t>Sơ đồ phân cực phân áp</a:t>
            </a:r>
          </a:p>
          <a:p>
            <a:pPr lvl="2"/>
            <a:r>
              <a:rPr lang="vi-VN" sz="2400" i="1" smtClean="0"/>
              <a:t>Sơ đồ phân cực bằng hồi tiếp</a:t>
            </a:r>
          </a:p>
        </p:txBody>
      </p:sp>
      <p:sp>
        <p:nvSpPr>
          <p:cNvPr id="645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614C1F1-D56E-4E7A-B263-1990D7E65429}" type="slidenum">
              <a:rPr lang="en-US" smtClean="0"/>
              <a:pPr eaLnBrk="1" hangingPunct="1"/>
              <a:t>30</a:t>
            </a:fld>
            <a:endParaRPr lang="en-US" smtClean="0"/>
          </a:p>
        </p:txBody>
      </p:sp>
    </p:spTree>
    <p:extLst>
      <p:ext uri="{BB962C8B-B14F-4D97-AF65-F5344CB8AC3E}">
        <p14:creationId xmlns:p14="http://schemas.microsoft.com/office/powerpoint/2010/main" val="3478826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marL="838200" indent="-838200"/>
            <a:r>
              <a:rPr lang="en-US" sz="3600" smtClean="0"/>
              <a:t>	Phân cực cho FET (2)</a:t>
            </a:r>
            <a:br>
              <a:rPr lang="en-US" sz="3600" smtClean="0"/>
            </a:br>
            <a:r>
              <a:rPr lang="en-US" sz="2800" i="1" smtClean="0"/>
              <a:t>Nguyên tắc chung</a:t>
            </a:r>
            <a:endParaRPr lang="en-US" sz="3600" i="1" smtClean="0">
              <a:latin typeface=".VnTime" pitchFamily="34" charset="0"/>
            </a:endParaRPr>
          </a:p>
        </p:txBody>
      </p:sp>
      <p:sp>
        <p:nvSpPr>
          <p:cNvPr id="65539" name="Rectangle 3"/>
          <p:cNvSpPr>
            <a:spLocks noGrp="1" noChangeArrowheads="1"/>
          </p:cNvSpPr>
          <p:nvPr>
            <p:ph type="body" idx="1"/>
          </p:nvPr>
        </p:nvSpPr>
        <p:spPr>
          <a:xfrm>
            <a:off x="457200" y="1600200"/>
            <a:ext cx="8686800" cy="4525963"/>
          </a:xfrm>
        </p:spPr>
        <p:txBody>
          <a:bodyPr>
            <a:normAutofit fontScale="92500" lnSpcReduction="20000"/>
          </a:bodyPr>
          <a:lstStyle/>
          <a:p>
            <a:r>
              <a:rPr lang="en-US" i="1" smtClean="0"/>
              <a:t>Điều kiện phân cực cho </a:t>
            </a:r>
            <a:r>
              <a:rPr lang="en-US" i="1" smtClean="0">
                <a:solidFill>
                  <a:srgbClr val="FF0000"/>
                </a:solidFill>
              </a:rPr>
              <a:t>JFET (kênh N)  </a:t>
            </a:r>
            <a:r>
              <a:rPr lang="en-US" i="1" smtClean="0"/>
              <a:t>là:</a:t>
            </a:r>
            <a:endParaRPr lang="de-DE" i="1" smtClean="0"/>
          </a:p>
          <a:p>
            <a:pPr lvl="2"/>
            <a:r>
              <a:rPr lang="de-DE" sz="2000" i="1" smtClean="0"/>
              <a:t>0 &gt;U</a:t>
            </a:r>
            <a:r>
              <a:rPr lang="de-DE" sz="2000" i="1" baseline="-25000" smtClean="0"/>
              <a:t>GS</a:t>
            </a:r>
            <a:r>
              <a:rPr lang="de-DE" sz="2000" i="1" smtClean="0"/>
              <a:t> &gt; U</a:t>
            </a:r>
            <a:r>
              <a:rPr lang="de-DE" sz="2000" i="1" baseline="-25000" smtClean="0"/>
              <a:t>GS ngắt</a:t>
            </a:r>
            <a:r>
              <a:rPr lang="de-DE" sz="2000" i="1" smtClean="0"/>
              <a:t>  </a:t>
            </a:r>
            <a:endParaRPr lang="en-US" sz="2000" i="1" smtClean="0"/>
          </a:p>
          <a:p>
            <a:pPr lvl="2"/>
            <a:r>
              <a:rPr lang="en-US" sz="2000" i="1" smtClean="0"/>
              <a:t>U</a:t>
            </a:r>
            <a:r>
              <a:rPr lang="en-US" sz="2000" i="1" baseline="-25000" smtClean="0"/>
              <a:t>DS </a:t>
            </a:r>
            <a:r>
              <a:rPr lang="en-US" sz="2000" i="1" smtClean="0"/>
              <a:t>&gt; 0</a:t>
            </a:r>
          </a:p>
          <a:p>
            <a:r>
              <a:rPr lang="en-US" i="1" smtClean="0"/>
              <a:t>Điều kiện phân cực cho </a:t>
            </a:r>
            <a:r>
              <a:rPr lang="en-US" i="1" smtClean="0">
                <a:solidFill>
                  <a:srgbClr val="FF0000"/>
                </a:solidFill>
              </a:rPr>
              <a:t>MOSFET kênh có sẵn </a:t>
            </a:r>
            <a:r>
              <a:rPr lang="en-US" i="1" smtClean="0"/>
              <a:t>(D-MOSFET) (kênh N)</a:t>
            </a:r>
          </a:p>
          <a:p>
            <a:pPr lvl="2"/>
            <a:r>
              <a:rPr lang="vi-VN" sz="2000" i="1" smtClean="0"/>
              <a:t>Chế độ nghèo: 0 &gt;U</a:t>
            </a:r>
            <a:r>
              <a:rPr lang="vi-VN" sz="2000" i="1" baseline="-25000" smtClean="0"/>
              <a:t>GS</a:t>
            </a:r>
            <a:r>
              <a:rPr lang="vi-VN" sz="2000" i="1" smtClean="0"/>
              <a:t> &gt; U</a:t>
            </a:r>
            <a:r>
              <a:rPr lang="vi-VN" sz="2000" i="1" baseline="-25000" smtClean="0"/>
              <a:t>GSngắt</a:t>
            </a:r>
            <a:r>
              <a:rPr lang="vi-VN" sz="2000" i="1" smtClean="0"/>
              <a:t> và U</a:t>
            </a:r>
            <a:r>
              <a:rPr lang="vi-VN" sz="2000" i="1" baseline="-25000" smtClean="0"/>
              <a:t>DS</a:t>
            </a:r>
            <a:r>
              <a:rPr lang="vi-VN" sz="2000" i="1" smtClean="0"/>
              <a:t> &gt;0</a:t>
            </a:r>
          </a:p>
          <a:p>
            <a:pPr lvl="2"/>
            <a:r>
              <a:rPr lang="vi-VN" sz="2000" i="1" smtClean="0"/>
              <a:t>Chế độ giàu: U</a:t>
            </a:r>
            <a:r>
              <a:rPr lang="vi-VN" sz="2000" i="1" baseline="-25000" smtClean="0"/>
              <a:t>GS</a:t>
            </a:r>
            <a:r>
              <a:rPr lang="vi-VN" sz="2000" i="1" smtClean="0"/>
              <a:t> &gt; 0 và U</a:t>
            </a:r>
            <a:r>
              <a:rPr lang="vi-VN" sz="2000" i="1" baseline="-25000" smtClean="0"/>
              <a:t>DS</a:t>
            </a:r>
            <a:r>
              <a:rPr lang="vi-VN" sz="2000" i="1" smtClean="0"/>
              <a:t> &gt;0</a:t>
            </a:r>
          </a:p>
          <a:p>
            <a:r>
              <a:rPr lang="en-US" i="1" smtClean="0"/>
              <a:t>Điều kiện phân cực cho </a:t>
            </a:r>
            <a:r>
              <a:rPr lang="en-US" i="1" smtClean="0">
                <a:solidFill>
                  <a:srgbClr val="FF0000"/>
                </a:solidFill>
              </a:rPr>
              <a:t>MOSFET kênh cảm ứng</a:t>
            </a:r>
            <a:r>
              <a:rPr lang="en-US" i="1" smtClean="0"/>
              <a:t> (E-MOSFET) (kênh N)</a:t>
            </a:r>
          </a:p>
          <a:p>
            <a:pPr lvl="2"/>
            <a:r>
              <a:rPr lang="vi-VN" sz="2000" i="1" smtClean="0"/>
              <a:t>U</a:t>
            </a:r>
            <a:r>
              <a:rPr lang="vi-VN" sz="2000" i="1" baseline="-25000" smtClean="0"/>
              <a:t>GS</a:t>
            </a:r>
            <a:r>
              <a:rPr lang="vi-VN" sz="2000" i="1" smtClean="0"/>
              <a:t> &gt; U</a:t>
            </a:r>
            <a:r>
              <a:rPr lang="vi-VN" sz="2000" i="1" baseline="-25000" smtClean="0"/>
              <a:t>T</a:t>
            </a:r>
            <a:r>
              <a:rPr lang="vi-VN" sz="2000" i="1" smtClean="0"/>
              <a:t> ( U</a:t>
            </a:r>
            <a:r>
              <a:rPr lang="vi-VN" sz="2000" i="1" baseline="-25000" smtClean="0"/>
              <a:t>T</a:t>
            </a:r>
            <a:r>
              <a:rPr lang="vi-VN" sz="2000" i="1" smtClean="0"/>
              <a:t> là điện áp ngưỡng, là một giá trị dương)</a:t>
            </a:r>
          </a:p>
          <a:p>
            <a:pPr lvl="2"/>
            <a:r>
              <a:rPr lang="en-US" sz="2000" i="1" smtClean="0"/>
              <a:t>U</a:t>
            </a:r>
            <a:r>
              <a:rPr lang="en-US" sz="2000" i="1" baseline="-25000" smtClean="0"/>
              <a:t>DS</a:t>
            </a:r>
            <a:r>
              <a:rPr lang="en-US" sz="2000" i="1" smtClean="0"/>
              <a:t> &gt; 0</a:t>
            </a:r>
          </a:p>
          <a:p>
            <a:pPr lvl="2"/>
            <a:endParaRPr lang="en-US" sz="2000" i="1" smtClean="0"/>
          </a:p>
          <a:p>
            <a:r>
              <a:rPr lang="vi-VN" sz="2600" b="1" i="1" smtClean="0"/>
              <a:t>Điều kiện phân cực với các loại FET kênh P ngược lại với các điều kiện trên.</a:t>
            </a:r>
          </a:p>
        </p:txBody>
      </p:sp>
      <p:sp>
        <p:nvSpPr>
          <p:cNvPr id="6554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4FAE87-ED04-404C-B7CB-0A88B9F20F37}" type="slidenum">
              <a:rPr lang="en-US" smtClean="0"/>
              <a:pPr eaLnBrk="1" hangingPunct="1"/>
              <a:t>31</a:t>
            </a:fld>
            <a:endParaRPr lang="en-US" smtClean="0"/>
          </a:p>
        </p:txBody>
      </p:sp>
    </p:spTree>
    <p:extLst>
      <p:ext uri="{BB962C8B-B14F-4D97-AF65-F5344CB8AC3E}">
        <p14:creationId xmlns:p14="http://schemas.microsoft.com/office/powerpoint/2010/main" val="343610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Autofit/>
          </a:bodyPr>
          <a:lstStyle/>
          <a:p>
            <a:r>
              <a:rPr lang="vi-VN" sz="4800" smtClean="0"/>
              <a:t>Phân cực cho FET</a:t>
            </a:r>
            <a:r>
              <a:rPr lang="en-US" sz="4800" smtClean="0"/>
              <a:t> (3)</a:t>
            </a:r>
            <a:r>
              <a:rPr lang="vi-VN" sz="4800" smtClean="0"/>
              <a:t/>
            </a:r>
            <a:br>
              <a:rPr lang="vi-VN" sz="4800" smtClean="0"/>
            </a:br>
            <a:r>
              <a:rPr lang="vi-VN" sz="4000" i="1" smtClean="0"/>
              <a:t>Xác định điểm công tác tĩnh Q</a:t>
            </a:r>
            <a:endParaRPr lang="en-US" sz="4800" i="1" smtClean="0">
              <a:latin typeface=".VnTime" pitchFamily="34" charset="0"/>
            </a:endParaRPr>
          </a:p>
        </p:txBody>
      </p:sp>
      <p:sp>
        <p:nvSpPr>
          <p:cNvPr id="33797" name="Rectangle 3"/>
          <p:cNvSpPr>
            <a:spLocks noGrp="1" noChangeArrowheads="1"/>
          </p:cNvSpPr>
          <p:nvPr>
            <p:ph type="body" idx="1"/>
          </p:nvPr>
        </p:nvSpPr>
        <p:spPr>
          <a:xfrm>
            <a:off x="304800" y="1600200"/>
            <a:ext cx="8610599" cy="5029200"/>
          </a:xfrm>
        </p:spPr>
        <p:txBody>
          <a:bodyPr>
            <a:normAutofit lnSpcReduction="10000"/>
          </a:bodyPr>
          <a:lstStyle/>
          <a:p>
            <a:pPr>
              <a:defRPr/>
            </a:pPr>
            <a:r>
              <a:rPr lang="en-US" smtClean="0"/>
              <a:t>Điểm công tác tĩnh Q (</a:t>
            </a:r>
            <a:r>
              <a:rPr lang="en-US" i="1" smtClean="0"/>
              <a:t>U</a:t>
            </a:r>
            <a:r>
              <a:rPr lang="en-US" i="1" baseline="-25000" smtClean="0"/>
              <a:t>GSQ, </a:t>
            </a:r>
            <a:r>
              <a:rPr lang="en-US" i="1" smtClean="0"/>
              <a:t>I</a:t>
            </a:r>
            <a:r>
              <a:rPr lang="en-US" i="1" baseline="-25000" smtClean="0"/>
              <a:t>DQ</a:t>
            </a:r>
            <a:r>
              <a:rPr lang="en-US" i="1" smtClean="0"/>
              <a:t>, U</a:t>
            </a:r>
            <a:r>
              <a:rPr lang="en-US" i="1" baseline="-25000" smtClean="0"/>
              <a:t>DSQ</a:t>
            </a:r>
            <a:r>
              <a:rPr lang="en-US" i="1" smtClean="0"/>
              <a:t>).</a:t>
            </a:r>
          </a:p>
          <a:p>
            <a:pPr>
              <a:defRPr/>
            </a:pPr>
            <a:r>
              <a:rPr lang="de-DE" smtClean="0"/>
              <a:t>Khi phân tích dùng các công thức chung với FET :</a:t>
            </a:r>
          </a:p>
          <a:p>
            <a:pPr lvl="1">
              <a:defRPr/>
            </a:pPr>
            <a:r>
              <a:rPr lang="en-US" sz="2000" smtClean="0">
                <a:ea typeface="+mn-ea"/>
                <a:cs typeface="+mn-cs"/>
              </a:rPr>
              <a:t>Dòng cực cửa </a:t>
            </a:r>
            <a:r>
              <a:rPr lang="en-US" sz="2000" smtClean="0">
                <a:cs typeface="Times New Roman" pitchFamily="18" charset="0"/>
              </a:rPr>
              <a:t>I</a:t>
            </a:r>
            <a:r>
              <a:rPr lang="en-US" sz="2000" baseline="-25000" smtClean="0">
                <a:cs typeface="Times New Roman" pitchFamily="18" charset="0"/>
              </a:rPr>
              <a:t>G</a:t>
            </a:r>
            <a:r>
              <a:rPr lang="en-US" sz="2000" smtClean="0">
                <a:cs typeface="Times New Roman" pitchFamily="18" charset="0"/>
              </a:rPr>
              <a:t> </a:t>
            </a:r>
            <a:r>
              <a:rPr lang="en-US" sz="2000" smtClean="0">
                <a:cs typeface="Times New Roman" pitchFamily="18" charset="0"/>
                <a:sym typeface="Symbol"/>
              </a:rPr>
              <a:t> 0A</a:t>
            </a:r>
          </a:p>
          <a:p>
            <a:pPr lvl="1">
              <a:defRPr/>
            </a:pPr>
            <a:r>
              <a:rPr lang="vi-VN" sz="2000" smtClean="0">
                <a:ea typeface="+mn-ea"/>
                <a:cs typeface="+mn-cs"/>
              </a:rPr>
              <a:t>Dòng điện cực nguồn bằng dòng cực máng: I</a:t>
            </a:r>
            <a:r>
              <a:rPr lang="vi-VN" sz="2000" baseline="-25000" smtClean="0">
                <a:ea typeface="+mn-ea"/>
                <a:cs typeface="+mn-cs"/>
              </a:rPr>
              <a:t>S </a:t>
            </a:r>
            <a:r>
              <a:rPr lang="vi-VN" sz="2000" smtClean="0">
                <a:ea typeface="+mn-ea"/>
                <a:cs typeface="+mn-cs"/>
              </a:rPr>
              <a:t>= I</a:t>
            </a:r>
            <a:r>
              <a:rPr lang="vi-VN" sz="2000" baseline="-25000" smtClean="0">
                <a:ea typeface="+mn-ea"/>
                <a:cs typeface="+mn-cs"/>
              </a:rPr>
              <a:t>D</a:t>
            </a:r>
            <a:endParaRPr lang="de-DE" sz="2000" smtClean="0">
              <a:ea typeface="+mn-ea"/>
              <a:cs typeface="+mn-cs"/>
            </a:endParaRPr>
          </a:p>
          <a:p>
            <a:pPr lvl="1">
              <a:defRPr/>
            </a:pPr>
            <a:r>
              <a:rPr lang="vi-VN" sz="2000" smtClean="0">
                <a:ea typeface="+mn-ea"/>
                <a:cs typeface="+mn-cs"/>
              </a:rPr>
              <a:t>Công thức hàm truyền đạt</a:t>
            </a:r>
          </a:p>
          <a:p>
            <a:pPr lvl="2">
              <a:defRPr/>
            </a:pPr>
            <a:r>
              <a:rPr lang="en-US" b="1" smtClean="0">
                <a:solidFill>
                  <a:srgbClr val="C00000"/>
                </a:solidFill>
                <a:ea typeface="+mn-ea"/>
                <a:cs typeface="+mn-cs"/>
              </a:rPr>
              <a:t>JFET và DMOSFET:</a:t>
            </a:r>
          </a:p>
          <a:p>
            <a:pPr lvl="2">
              <a:defRPr/>
            </a:pPr>
            <a:endParaRPr lang="en-US" sz="1800" b="1" smtClean="0">
              <a:solidFill>
                <a:srgbClr val="C00000"/>
              </a:solidFill>
              <a:ea typeface="+mn-ea"/>
              <a:cs typeface="+mn-cs"/>
            </a:endParaRPr>
          </a:p>
          <a:p>
            <a:pPr lvl="2">
              <a:defRPr/>
            </a:pPr>
            <a:r>
              <a:rPr lang="en-US" b="1" smtClean="0">
                <a:solidFill>
                  <a:srgbClr val="C00000"/>
                </a:solidFill>
                <a:ea typeface="+mn-ea"/>
                <a:cs typeface="+mn-cs"/>
              </a:rPr>
              <a:t>EMOSFET</a:t>
            </a:r>
          </a:p>
          <a:p>
            <a:pPr lvl="2">
              <a:defRPr/>
            </a:pPr>
            <a:endParaRPr lang="en-US" sz="1800" b="1" smtClean="0">
              <a:solidFill>
                <a:srgbClr val="C00000"/>
              </a:solidFill>
              <a:ea typeface="+mn-ea"/>
              <a:cs typeface="+mn-cs"/>
            </a:endParaRPr>
          </a:p>
          <a:p>
            <a:pPr marL="0" indent="0">
              <a:buNone/>
              <a:defRPr/>
            </a:pPr>
            <a:endParaRPr lang="en-US" baseline="-25000" smtClean="0"/>
          </a:p>
          <a:p>
            <a:pPr>
              <a:defRPr/>
            </a:pPr>
            <a:r>
              <a:rPr lang="vi-VN" smtClean="0"/>
              <a:t>Để xác định điểm làm việc t</a:t>
            </a:r>
            <a:r>
              <a:rPr lang="en-US" smtClean="0"/>
              <a:t>ĩ</a:t>
            </a:r>
            <a:r>
              <a:rPr lang="vi-VN" smtClean="0"/>
              <a:t>nh Q ta dùng 3 bước:</a:t>
            </a:r>
          </a:p>
          <a:p>
            <a:pPr lvl="1">
              <a:defRPr/>
            </a:pPr>
            <a:r>
              <a:rPr lang="vi-VN" sz="2000" smtClean="0">
                <a:ea typeface="+mn-ea"/>
                <a:cs typeface="+mn-cs"/>
              </a:rPr>
              <a:t>Áp dụng định luật Krichoff ở mạch phía đầu vào để tìm U</a:t>
            </a:r>
            <a:r>
              <a:rPr lang="vi-VN" sz="2000" baseline="-25000" smtClean="0">
                <a:ea typeface="+mn-ea"/>
                <a:cs typeface="+mn-cs"/>
              </a:rPr>
              <a:t>GS</a:t>
            </a:r>
            <a:r>
              <a:rPr lang="vi-VN" sz="2000" smtClean="0">
                <a:ea typeface="+mn-ea"/>
                <a:cs typeface="+mn-cs"/>
              </a:rPr>
              <a:t>. </a:t>
            </a:r>
          </a:p>
          <a:p>
            <a:pPr lvl="1">
              <a:defRPr/>
            </a:pPr>
            <a:r>
              <a:rPr lang="vi-VN" sz="2000" smtClean="0">
                <a:ea typeface="+mn-ea"/>
                <a:cs typeface="+mn-cs"/>
              </a:rPr>
              <a:t>Dùng công thức của hàm truyền đạt ở trên để xác định dòng I</a:t>
            </a:r>
            <a:r>
              <a:rPr lang="vi-VN" sz="2000" baseline="-25000" smtClean="0">
                <a:ea typeface="+mn-ea"/>
                <a:cs typeface="+mn-cs"/>
              </a:rPr>
              <a:t>D</a:t>
            </a:r>
          </a:p>
          <a:p>
            <a:pPr lvl="1">
              <a:defRPr/>
            </a:pPr>
            <a:r>
              <a:rPr lang="vi-VN" sz="2000" smtClean="0">
                <a:ea typeface="+mn-ea"/>
                <a:cs typeface="+mn-cs"/>
              </a:rPr>
              <a:t>Áp dụng định luật Krichoff ở mạch phía đầu ra để tìm U</a:t>
            </a:r>
            <a:r>
              <a:rPr lang="vi-VN" sz="2000" baseline="-25000" smtClean="0">
                <a:ea typeface="+mn-ea"/>
                <a:cs typeface="+mn-cs"/>
              </a:rPr>
              <a:t>DS</a:t>
            </a:r>
          </a:p>
          <a:p>
            <a:pPr>
              <a:defRPr/>
            </a:pPr>
            <a:endParaRPr lang="en-US" sz="2000" smtClean="0"/>
          </a:p>
        </p:txBody>
      </p:sp>
      <p:sp>
        <p:nvSpPr>
          <p:cNvPr id="1741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7410" name="Object 4"/>
          <p:cNvGraphicFramePr>
            <a:graphicFrameLocks noChangeAspect="1"/>
          </p:cNvGraphicFramePr>
          <p:nvPr>
            <p:extLst>
              <p:ext uri="{D42A27DB-BD31-4B8C-83A1-F6EECF244321}">
                <p14:modId xmlns:p14="http://schemas.microsoft.com/office/powerpoint/2010/main" val="1865131270"/>
              </p:ext>
            </p:extLst>
          </p:nvPr>
        </p:nvGraphicFramePr>
        <p:xfrm>
          <a:off x="3733800" y="3352800"/>
          <a:ext cx="2062163" cy="762000"/>
        </p:xfrm>
        <a:graphic>
          <a:graphicData uri="http://schemas.openxmlformats.org/presentationml/2006/ole">
            <mc:AlternateContent xmlns:mc="http://schemas.openxmlformats.org/markup-compatibility/2006">
              <mc:Choice xmlns:v="urn:schemas-microsoft-com:vml" Requires="v">
                <p:oleObj spid="_x0000_s59422" name="Equation" r:id="rId3" imgW="1459866" imgH="545863" progId="Equation.DSMT4">
                  <p:embed/>
                </p:oleObj>
              </mc:Choice>
              <mc:Fallback>
                <p:oleObj name="Equation" r:id="rId3" imgW="1459866" imgH="54586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52800"/>
                        <a:ext cx="2062163"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5" name="Rectangle 7"/>
          <p:cNvSpPr>
            <a:spLocks noChangeArrowheads="1"/>
          </p:cNvSpPr>
          <p:nvPr/>
        </p:nvSpPr>
        <p:spPr bwMode="auto">
          <a:xfrm>
            <a:off x="0" y="3305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7411" name="Object 6"/>
          <p:cNvGraphicFramePr>
            <a:graphicFrameLocks noChangeAspect="1"/>
          </p:cNvGraphicFramePr>
          <p:nvPr>
            <p:extLst>
              <p:ext uri="{D42A27DB-BD31-4B8C-83A1-F6EECF244321}">
                <p14:modId xmlns:p14="http://schemas.microsoft.com/office/powerpoint/2010/main" val="2708053600"/>
              </p:ext>
            </p:extLst>
          </p:nvPr>
        </p:nvGraphicFramePr>
        <p:xfrm>
          <a:off x="2590800" y="4343400"/>
          <a:ext cx="2181225" cy="471488"/>
        </p:xfrm>
        <a:graphic>
          <a:graphicData uri="http://schemas.openxmlformats.org/presentationml/2006/ole">
            <mc:AlternateContent xmlns:mc="http://schemas.openxmlformats.org/markup-compatibility/2006">
              <mc:Choice xmlns:v="urn:schemas-microsoft-com:vml" Requires="v">
                <p:oleObj spid="_x0000_s59423" name="Equation" r:id="rId5" imgW="1155700" imgH="241300" progId="Equation.DSMT4">
                  <p:embed/>
                </p:oleObj>
              </mc:Choice>
              <mc:Fallback>
                <p:oleObj name="Equation" r:id="rId5" imgW="11557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343400"/>
                        <a:ext cx="2181225" cy="471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C4BD01D-484A-4102-99F3-C1CFF9360498}" type="slidenum">
              <a:rPr lang="en-US" smtClean="0"/>
              <a:pPr eaLnBrk="1" hangingPunct="1"/>
              <a:t>32</a:t>
            </a:fld>
            <a:endParaRPr lang="en-US" smtClean="0"/>
          </a:p>
        </p:txBody>
      </p:sp>
    </p:spTree>
    <p:extLst>
      <p:ext uri="{BB962C8B-B14F-4D97-AF65-F5344CB8AC3E}">
        <p14:creationId xmlns:p14="http://schemas.microsoft.com/office/powerpoint/2010/main" val="50068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338328"/>
            <a:ext cx="8229600" cy="804672"/>
          </a:xfrm>
        </p:spPr>
        <p:txBody>
          <a:bodyPr>
            <a:normAutofit/>
          </a:bodyPr>
          <a:lstStyle/>
          <a:p>
            <a:r>
              <a:rPr lang="vi-VN" i="1" smtClean="0"/>
              <a:t>Sơ đồ phân cực cố định (1)</a:t>
            </a:r>
            <a:endParaRPr lang="en-US" smtClean="0">
              <a:latin typeface=".VnTime" pitchFamily="34" charset="0"/>
            </a:endParaRPr>
          </a:p>
        </p:txBody>
      </p:sp>
      <p:sp>
        <p:nvSpPr>
          <p:cNvPr id="18436" name="Rectangle 3"/>
          <p:cNvSpPr>
            <a:spLocks noGrp="1" noChangeArrowheads="1"/>
          </p:cNvSpPr>
          <p:nvPr>
            <p:ph type="body" idx="1"/>
          </p:nvPr>
        </p:nvSpPr>
        <p:spPr>
          <a:xfrm>
            <a:off x="381000" y="5410200"/>
            <a:ext cx="8534400" cy="1219200"/>
          </a:xfrm>
        </p:spPr>
        <p:txBody>
          <a:bodyPr>
            <a:noAutofit/>
          </a:bodyPr>
          <a:lstStyle/>
          <a:p>
            <a:r>
              <a:rPr lang="vi-VN" smtClean="0"/>
              <a:t>Dùng 2 nguồn V</a:t>
            </a:r>
            <a:r>
              <a:rPr lang="vi-VN" baseline="-25000" smtClean="0"/>
              <a:t>GG</a:t>
            </a:r>
            <a:r>
              <a:rPr lang="vi-VN" smtClean="0"/>
              <a:t> và V</a:t>
            </a:r>
            <a:r>
              <a:rPr lang="vi-VN" baseline="-25000" smtClean="0"/>
              <a:t>DD</a:t>
            </a:r>
            <a:r>
              <a:rPr lang="vi-VN" smtClean="0"/>
              <a:t> để cấp điện áp cho các cực của JFET. </a:t>
            </a:r>
          </a:p>
          <a:p>
            <a:r>
              <a:rPr lang="vi-VN" smtClean="0"/>
              <a:t>R</a:t>
            </a:r>
            <a:r>
              <a:rPr lang="vi-VN" baseline="-25000" smtClean="0"/>
              <a:t>G</a:t>
            </a:r>
            <a:r>
              <a:rPr lang="vi-VN" smtClean="0"/>
              <a:t> có nhiệm vụ cách ly tín hiệu đầu vào với nguồn cấp V</a:t>
            </a:r>
            <a:r>
              <a:rPr lang="vi-VN" baseline="-25000" smtClean="0"/>
              <a:t>GG</a:t>
            </a:r>
            <a:r>
              <a:rPr lang="vi-VN" smtClean="0"/>
              <a:t>.</a:t>
            </a:r>
          </a:p>
        </p:txBody>
      </p:sp>
      <p:sp>
        <p:nvSpPr>
          <p:cNvPr id="1843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4036" name="Object 4"/>
          <p:cNvGraphicFramePr>
            <a:graphicFrameLocks noChangeAspect="1"/>
          </p:cNvGraphicFramePr>
          <p:nvPr/>
        </p:nvGraphicFramePr>
        <p:xfrm>
          <a:off x="774700" y="1371600"/>
          <a:ext cx="7607300" cy="3962400"/>
        </p:xfrm>
        <a:graphic>
          <a:graphicData uri="http://schemas.openxmlformats.org/presentationml/2006/ole">
            <mc:AlternateContent xmlns:mc="http://schemas.openxmlformats.org/markup-compatibility/2006">
              <mc:Choice xmlns:v="urn:schemas-microsoft-com:vml" Requires="v">
                <p:oleObj spid="_x0000_s60432" name="Visio" r:id="rId3" imgW="3923147" imgH="2251637" progId="Visio.Drawing.11">
                  <p:embed/>
                </p:oleObj>
              </mc:Choice>
              <mc:Fallback>
                <p:oleObj name="Visio" r:id="rId3" imgW="3923147" imgH="22516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371600"/>
                        <a:ext cx="7607300" cy="396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4BF0673-B2D4-4AA9-9366-0FE0DA89D1BD}" type="slidenum">
              <a:rPr lang="en-US" smtClean="0"/>
              <a:pPr eaLnBrk="1" hangingPunct="1"/>
              <a:t>33</a:t>
            </a:fld>
            <a:endParaRPr lang="en-US" smtClean="0"/>
          </a:p>
        </p:txBody>
      </p:sp>
    </p:spTree>
    <p:extLst>
      <p:ext uri="{BB962C8B-B14F-4D97-AF65-F5344CB8AC3E}">
        <p14:creationId xmlns:p14="http://schemas.microsoft.com/office/powerpoint/2010/main" val="1352132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dissolve">
                                      <p:cBhvr>
                                        <p:cTn id="7" dur="1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57200" y="338328"/>
            <a:ext cx="8229600" cy="804672"/>
          </a:xfrm>
        </p:spPr>
        <p:txBody>
          <a:bodyPr>
            <a:normAutofit/>
          </a:bodyPr>
          <a:lstStyle/>
          <a:p>
            <a:r>
              <a:rPr lang="vi-VN" b="1" i="1" smtClean="0"/>
              <a:t>Sơ đồ phân cực cố định (2)</a:t>
            </a:r>
            <a:endParaRPr lang="en-US" b="1" i="1" smtClean="0">
              <a:latin typeface=".VnTime" pitchFamily="34" charset="0"/>
            </a:endParaRPr>
          </a:p>
        </p:txBody>
      </p:sp>
      <p:sp>
        <p:nvSpPr>
          <p:cNvPr id="19462" name="Rectangle 3"/>
          <p:cNvSpPr>
            <a:spLocks noGrp="1" noChangeArrowheads="1"/>
          </p:cNvSpPr>
          <p:nvPr>
            <p:ph type="body" idx="1"/>
          </p:nvPr>
        </p:nvSpPr>
        <p:spPr>
          <a:xfrm>
            <a:off x="867833" y="1147729"/>
            <a:ext cx="8047567" cy="4105341"/>
          </a:xfrm>
        </p:spPr>
        <p:txBody>
          <a:bodyPr>
            <a:normAutofit/>
          </a:bodyPr>
          <a:lstStyle/>
          <a:p>
            <a:r>
              <a:rPr lang="vi-VN" sz="2400" smtClean="0"/>
              <a:t>PT Krichoff cho vòng đầu vào ta có:</a:t>
            </a:r>
          </a:p>
          <a:p>
            <a:endParaRPr lang="en-US" sz="2400" smtClean="0"/>
          </a:p>
          <a:p>
            <a:pPr marL="0" indent="0">
              <a:buNone/>
            </a:pPr>
            <a:endParaRPr lang="en-US" sz="2400" smtClean="0"/>
          </a:p>
          <a:p>
            <a:r>
              <a:rPr lang="vi-VN" sz="2400" smtClean="0"/>
              <a:t>U</a:t>
            </a:r>
            <a:r>
              <a:rPr lang="vi-VN" sz="2400" baseline="-25000" smtClean="0"/>
              <a:t>GS</a:t>
            </a:r>
            <a:r>
              <a:rPr lang="vi-VN" sz="2400" smtClean="0"/>
              <a:t> = const </a:t>
            </a:r>
            <a:r>
              <a:rPr lang="vi-VN" sz="2400" smtClean="0">
                <a:sym typeface="Wingdings" pitchFamily="2" charset="2"/>
              </a:rPr>
              <a:t> phân cực cố định. </a:t>
            </a:r>
          </a:p>
          <a:p>
            <a:r>
              <a:rPr lang="vi-VN" sz="2400" smtClean="0"/>
              <a:t>Đường thẳng U</a:t>
            </a:r>
            <a:r>
              <a:rPr lang="vi-VN" sz="2400" baseline="-25000" smtClean="0"/>
              <a:t>GS</a:t>
            </a:r>
            <a:r>
              <a:rPr lang="vi-VN" sz="2400" smtClean="0"/>
              <a:t> = -V</a:t>
            </a:r>
            <a:r>
              <a:rPr lang="vi-VN" sz="2400" baseline="-25000" smtClean="0"/>
              <a:t>GG</a:t>
            </a:r>
            <a:r>
              <a:rPr lang="vi-VN" sz="2400" smtClean="0"/>
              <a:t> được gọi là </a:t>
            </a:r>
            <a:r>
              <a:rPr lang="vi-VN" sz="2400" b="1" i="1" smtClean="0">
                <a:solidFill>
                  <a:srgbClr val="C00000"/>
                </a:solidFill>
              </a:rPr>
              <a:t>đường phân cực</a:t>
            </a:r>
            <a:r>
              <a:rPr lang="vi-VN" sz="2400" i="1" smtClean="0"/>
              <a:t>.</a:t>
            </a:r>
          </a:p>
          <a:p>
            <a:r>
              <a:rPr lang="vi-VN" sz="2400" smtClean="0"/>
              <a:t>Xác định I</a:t>
            </a:r>
            <a:r>
              <a:rPr lang="vi-VN" sz="2400" baseline="-25000" smtClean="0"/>
              <a:t>DQ</a:t>
            </a:r>
            <a:r>
              <a:rPr lang="vi-VN" sz="2400" smtClean="0"/>
              <a:t> qua PT truyền đạt</a:t>
            </a:r>
          </a:p>
          <a:p>
            <a:pPr marL="0" indent="0">
              <a:buNone/>
            </a:pPr>
            <a:endParaRPr lang="en-US" sz="2400" smtClean="0"/>
          </a:p>
          <a:p>
            <a:endParaRPr lang="en-US" sz="2400" smtClean="0"/>
          </a:p>
          <a:p>
            <a:r>
              <a:rPr lang="vi-VN" sz="2400" smtClean="0"/>
              <a:t>PT Krichoff cho vòng đầu ra </a:t>
            </a:r>
            <a:r>
              <a:rPr lang="vi-VN" sz="2400" smtClean="0">
                <a:sym typeface="Wingdings" pitchFamily="2" charset="2"/>
              </a:rPr>
              <a:t> PT đường tải tĩnh</a:t>
            </a:r>
          </a:p>
          <a:p>
            <a:pPr>
              <a:buFontTx/>
              <a:buNone/>
            </a:pPr>
            <a:endParaRPr lang="en-US" sz="2400" smtClean="0"/>
          </a:p>
        </p:txBody>
      </p:sp>
      <p:sp>
        <p:nvSpPr>
          <p:cNvPr id="1946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9458" name="Object 4"/>
          <p:cNvGraphicFramePr>
            <a:graphicFrameLocks noChangeAspect="1"/>
          </p:cNvGraphicFramePr>
          <p:nvPr>
            <p:extLst>
              <p:ext uri="{D42A27DB-BD31-4B8C-83A1-F6EECF244321}">
                <p14:modId xmlns:p14="http://schemas.microsoft.com/office/powerpoint/2010/main" val="1542431584"/>
              </p:ext>
            </p:extLst>
          </p:nvPr>
        </p:nvGraphicFramePr>
        <p:xfrm>
          <a:off x="2667000" y="1600200"/>
          <a:ext cx="3421063" cy="533400"/>
        </p:xfrm>
        <a:graphic>
          <a:graphicData uri="http://schemas.openxmlformats.org/presentationml/2006/ole">
            <mc:AlternateContent xmlns:mc="http://schemas.openxmlformats.org/markup-compatibility/2006">
              <mc:Choice xmlns:v="urn:schemas-microsoft-com:vml" Requires="v">
                <p:oleObj spid="_x0000_s61484" name="Equation" r:id="rId3" imgW="1701800" imgH="254000" progId="Equation.DSMT4">
                  <p:embed/>
                </p:oleObj>
              </mc:Choice>
              <mc:Fallback>
                <p:oleObj name="Equation" r:id="rId3" imgW="17018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00200"/>
                        <a:ext cx="34210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4"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9459" name="Object 6"/>
          <p:cNvGraphicFramePr>
            <a:graphicFrameLocks noChangeAspect="1"/>
          </p:cNvGraphicFramePr>
          <p:nvPr>
            <p:extLst>
              <p:ext uri="{D42A27DB-BD31-4B8C-83A1-F6EECF244321}">
                <p14:modId xmlns:p14="http://schemas.microsoft.com/office/powerpoint/2010/main" val="3752442497"/>
              </p:ext>
            </p:extLst>
          </p:nvPr>
        </p:nvGraphicFramePr>
        <p:xfrm>
          <a:off x="2743200" y="3733800"/>
          <a:ext cx="2857500" cy="1012825"/>
        </p:xfrm>
        <a:graphic>
          <a:graphicData uri="http://schemas.openxmlformats.org/presentationml/2006/ole">
            <mc:AlternateContent xmlns:mc="http://schemas.openxmlformats.org/markup-compatibility/2006">
              <mc:Choice xmlns:v="urn:schemas-microsoft-com:vml" Requires="v">
                <p:oleObj spid="_x0000_s61485" name="Equation" r:id="rId5" imgW="1536480" imgH="545760" progId="Equation.DSMT4">
                  <p:embed/>
                </p:oleObj>
              </mc:Choice>
              <mc:Fallback>
                <p:oleObj name="Equation" r:id="rId5" imgW="1536480" imgH="5457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733800"/>
                        <a:ext cx="2857500"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5"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9460" name="Object 9"/>
          <p:cNvGraphicFramePr>
            <a:graphicFrameLocks noChangeAspect="1"/>
          </p:cNvGraphicFramePr>
          <p:nvPr/>
        </p:nvGraphicFramePr>
        <p:xfrm>
          <a:off x="2228850" y="5715000"/>
          <a:ext cx="4552950" cy="838200"/>
        </p:xfrm>
        <a:graphic>
          <a:graphicData uri="http://schemas.openxmlformats.org/presentationml/2006/ole">
            <mc:AlternateContent xmlns:mc="http://schemas.openxmlformats.org/markup-compatibility/2006">
              <mc:Choice xmlns:v="urn:schemas-microsoft-com:vml" Requires="v">
                <p:oleObj spid="_x0000_s61486" name="Equation" r:id="rId7" imgW="2565360" imgH="457200" progId="Equation.DSMT4">
                  <p:embed/>
                </p:oleObj>
              </mc:Choice>
              <mc:Fallback>
                <p:oleObj name="Equation" r:id="rId7" imgW="256536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8850" y="5715000"/>
                        <a:ext cx="45529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6"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85D9A25-1F23-4B87-8758-5A412116D8AF}" type="slidenum">
              <a:rPr lang="en-US" smtClean="0"/>
              <a:pPr eaLnBrk="1" hangingPunct="1"/>
              <a:t>34</a:t>
            </a:fld>
            <a:endParaRPr lang="en-US" smtClean="0"/>
          </a:p>
        </p:txBody>
      </p:sp>
    </p:spTree>
    <p:extLst>
      <p:ext uri="{BB962C8B-B14F-4D97-AF65-F5344CB8AC3E}">
        <p14:creationId xmlns:p14="http://schemas.microsoft.com/office/powerpoint/2010/main" val="50084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609600" y="304800"/>
            <a:ext cx="8229600" cy="868362"/>
          </a:xfrm>
        </p:spPr>
        <p:txBody>
          <a:bodyPr>
            <a:normAutofit/>
          </a:bodyPr>
          <a:lstStyle/>
          <a:p>
            <a:r>
              <a:rPr lang="vi-VN" i="1" smtClean="0"/>
              <a:t>Sơ đồ phân cực cố định (3)</a:t>
            </a:r>
            <a:endParaRPr lang="en-US" i="1" smtClean="0">
              <a:latin typeface=".VnTime" pitchFamily="34" charset="0"/>
            </a:endParaRPr>
          </a:p>
        </p:txBody>
      </p:sp>
      <p:sp>
        <p:nvSpPr>
          <p:cNvPr id="20484" name="Rectangle 3"/>
          <p:cNvSpPr>
            <a:spLocks noGrp="1" noChangeArrowheads="1"/>
          </p:cNvSpPr>
          <p:nvPr>
            <p:ph type="body" idx="1"/>
          </p:nvPr>
        </p:nvSpPr>
        <p:spPr>
          <a:xfrm>
            <a:off x="457200" y="1219200"/>
            <a:ext cx="8229600" cy="4525963"/>
          </a:xfrm>
        </p:spPr>
        <p:txBody>
          <a:bodyPr/>
          <a:lstStyle/>
          <a:p>
            <a:r>
              <a:rPr lang="vi-VN" sz="2400" smtClean="0"/>
              <a:t>Minh hoạ điểm công tác tĩnh trên đồ thị</a:t>
            </a:r>
          </a:p>
        </p:txBody>
      </p:sp>
      <p:sp>
        <p:nvSpPr>
          <p:cNvPr id="20485" name="Rectangle 5"/>
          <p:cNvSpPr>
            <a:spLocks noChangeArrowheads="1"/>
          </p:cNvSpPr>
          <p:nvPr/>
        </p:nvSpPr>
        <p:spPr bwMode="auto">
          <a:xfrm>
            <a:off x="0" y="2000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6084" name="Object 4"/>
          <p:cNvGraphicFramePr>
            <a:graphicFrameLocks noChangeAspect="1"/>
          </p:cNvGraphicFramePr>
          <p:nvPr>
            <p:extLst>
              <p:ext uri="{D42A27DB-BD31-4B8C-83A1-F6EECF244321}">
                <p14:modId xmlns:p14="http://schemas.microsoft.com/office/powerpoint/2010/main" val="3481706399"/>
              </p:ext>
            </p:extLst>
          </p:nvPr>
        </p:nvGraphicFramePr>
        <p:xfrm>
          <a:off x="431800" y="1905000"/>
          <a:ext cx="8712200" cy="4618038"/>
        </p:xfrm>
        <a:graphic>
          <a:graphicData uri="http://schemas.openxmlformats.org/presentationml/2006/ole">
            <mc:AlternateContent xmlns:mc="http://schemas.openxmlformats.org/markup-compatibility/2006">
              <mc:Choice xmlns:v="urn:schemas-microsoft-com:vml" Requires="v">
                <p:oleObj spid="_x0000_s62479" name="Visio" r:id="rId3" imgW="6339752" imgH="3345049" progId="Visio.Drawing.11">
                  <p:embed/>
                </p:oleObj>
              </mc:Choice>
              <mc:Fallback>
                <p:oleObj name="Visio" r:id="rId3" imgW="6339752" imgH="3345049" progId="Visio.Drawing.11">
                  <p:embed/>
                  <p:pic>
                    <p:nvPicPr>
                      <p:cNvPr id="0" name=""/>
                      <p:cNvPicPr>
                        <a:picLocks noChangeAspect="1" noChangeArrowheads="1"/>
                      </p:cNvPicPr>
                      <p:nvPr/>
                    </p:nvPicPr>
                    <p:blipFill>
                      <a:blip r:embed="rId4"/>
                      <a:srcRect/>
                      <a:stretch>
                        <a:fillRect/>
                      </a:stretch>
                    </p:blipFill>
                    <p:spPr bwMode="auto">
                      <a:xfrm>
                        <a:off x="431800" y="1905000"/>
                        <a:ext cx="8712200" cy="461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C2A6B69-7207-4984-987F-D5DCE63A350A}" type="slidenum">
              <a:rPr lang="en-US" smtClean="0"/>
              <a:pPr eaLnBrk="1" hangingPunct="1"/>
              <a:t>35</a:t>
            </a:fld>
            <a:endParaRPr lang="en-US" smtClean="0"/>
          </a:p>
        </p:txBody>
      </p:sp>
    </p:spTree>
    <p:extLst>
      <p:ext uri="{BB962C8B-B14F-4D97-AF65-F5344CB8AC3E}">
        <p14:creationId xmlns:p14="http://schemas.microsoft.com/office/powerpoint/2010/main" val="232956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ox(in)">
                                      <p:cBhvr>
                                        <p:cTn id="7"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457200" y="274638"/>
            <a:ext cx="8229600" cy="715962"/>
          </a:xfrm>
        </p:spPr>
        <p:txBody>
          <a:bodyPr/>
          <a:lstStyle/>
          <a:p>
            <a:r>
              <a:rPr lang="vi-VN" sz="3600" i="1" smtClean="0"/>
              <a:t>Sơ đồ tự phân cực (1)</a:t>
            </a:r>
            <a:endParaRPr lang="en-US" sz="3600" i="1" smtClean="0">
              <a:latin typeface=".VnTime" pitchFamily="34" charset="0"/>
            </a:endParaRPr>
          </a:p>
        </p:txBody>
      </p:sp>
      <p:sp>
        <p:nvSpPr>
          <p:cNvPr id="21508" name="Rectangle 3"/>
          <p:cNvSpPr>
            <a:spLocks noGrp="1" noChangeArrowheads="1"/>
          </p:cNvSpPr>
          <p:nvPr>
            <p:ph type="body" idx="1"/>
          </p:nvPr>
        </p:nvSpPr>
        <p:spPr>
          <a:xfrm>
            <a:off x="457200" y="1066800"/>
            <a:ext cx="8229600" cy="5257800"/>
          </a:xfrm>
        </p:spPr>
        <p:txBody>
          <a:bodyPr>
            <a:normAutofit fontScale="92500" lnSpcReduction="10000"/>
          </a:bodyPr>
          <a:lstStyle/>
          <a:p>
            <a:r>
              <a:rPr lang="vi-VN" sz="2000" smtClean="0"/>
              <a:t>Sơ đồ tự phân cực cho JFET</a:t>
            </a:r>
            <a:endParaRPr lang="en-US" sz="2000" smtClean="0"/>
          </a:p>
          <a:p>
            <a:endParaRPr lang="en-US" sz="2000" smtClean="0"/>
          </a:p>
          <a:p>
            <a:endParaRPr lang="en-US" sz="2000" smtClean="0"/>
          </a:p>
          <a:p>
            <a:endParaRPr lang="vi-VN"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pPr marL="0" indent="0">
              <a:buNone/>
            </a:pPr>
            <a:endParaRPr lang="en-US" sz="2000" smtClean="0"/>
          </a:p>
          <a:p>
            <a:r>
              <a:rPr lang="vi-VN" smtClean="0"/>
              <a:t>Chỉ dùng một nguồn một chiều V</a:t>
            </a:r>
            <a:r>
              <a:rPr lang="vi-VN" baseline="-25000" smtClean="0"/>
              <a:t>DD</a:t>
            </a:r>
            <a:r>
              <a:rPr lang="vi-VN" smtClean="0"/>
              <a:t> để phân cực cho JFET. </a:t>
            </a:r>
          </a:p>
          <a:p>
            <a:r>
              <a:rPr lang="vi-VN" smtClean="0"/>
              <a:t>Dùng thêm điện trở R</a:t>
            </a:r>
            <a:r>
              <a:rPr lang="vi-VN" baseline="-25000" smtClean="0"/>
              <a:t>S</a:t>
            </a:r>
            <a:r>
              <a:rPr lang="vi-VN" smtClean="0"/>
              <a:t>, điện áp trên R</a:t>
            </a:r>
            <a:r>
              <a:rPr lang="vi-VN" baseline="-25000" smtClean="0"/>
              <a:t>S</a:t>
            </a:r>
            <a:r>
              <a:rPr lang="vi-VN" smtClean="0"/>
              <a:t> được đưa vào cực nguồn S </a:t>
            </a:r>
            <a:r>
              <a:rPr lang="vi-VN" smtClean="0">
                <a:sym typeface="Wingdings" pitchFamily="2" charset="2"/>
              </a:rPr>
              <a:t> Tạo U</a:t>
            </a:r>
            <a:r>
              <a:rPr lang="vi-VN" baseline="-25000" smtClean="0">
                <a:sym typeface="Wingdings" pitchFamily="2" charset="2"/>
              </a:rPr>
              <a:t>GS</a:t>
            </a:r>
            <a:r>
              <a:rPr lang="vi-VN" smtClean="0">
                <a:sym typeface="Wingdings" pitchFamily="2" charset="2"/>
              </a:rPr>
              <a:t> &lt; 0. </a:t>
            </a:r>
          </a:p>
        </p:txBody>
      </p:sp>
      <p:sp>
        <p:nvSpPr>
          <p:cNvPr id="21509" name="Rectangle 5"/>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7108" name="Object 4"/>
          <p:cNvGraphicFramePr>
            <a:graphicFrameLocks noChangeAspect="1"/>
          </p:cNvGraphicFramePr>
          <p:nvPr>
            <p:extLst>
              <p:ext uri="{D42A27DB-BD31-4B8C-83A1-F6EECF244321}">
                <p14:modId xmlns:p14="http://schemas.microsoft.com/office/powerpoint/2010/main" val="168963978"/>
              </p:ext>
            </p:extLst>
          </p:nvPr>
        </p:nvGraphicFramePr>
        <p:xfrm>
          <a:off x="1143000" y="1447800"/>
          <a:ext cx="6629400" cy="3496058"/>
        </p:xfrm>
        <a:graphic>
          <a:graphicData uri="http://schemas.openxmlformats.org/presentationml/2006/ole">
            <mc:AlternateContent xmlns:mc="http://schemas.openxmlformats.org/markup-compatibility/2006">
              <mc:Choice xmlns:v="urn:schemas-microsoft-com:vml" Requires="v">
                <p:oleObj spid="_x0000_s63503" name="Visio" r:id="rId3" imgW="3775902" imgH="2251637" progId="Visio.Drawing.11">
                  <p:embed/>
                </p:oleObj>
              </mc:Choice>
              <mc:Fallback>
                <p:oleObj name="Visio" r:id="rId3" imgW="3775902" imgH="22516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447800"/>
                        <a:ext cx="6629400" cy="3496058"/>
                      </a:xfrm>
                      <a:prstGeom prst="rect">
                        <a:avLst/>
                      </a:prstGeom>
                      <a:noFill/>
                      <a:extLst/>
                    </p:spPr>
                  </p:pic>
                </p:oleObj>
              </mc:Fallback>
            </mc:AlternateContent>
          </a:graphicData>
        </a:graphic>
      </p:graphicFrame>
      <p:sp>
        <p:nvSpPr>
          <p:cNvPr id="2151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6E81913-A2D8-46F8-9A11-1CC0BC00FAF6}" type="slidenum">
              <a:rPr lang="en-US" smtClean="0"/>
              <a:pPr eaLnBrk="1" hangingPunct="1"/>
              <a:t>36</a:t>
            </a:fld>
            <a:endParaRPr lang="en-US" smtClean="0"/>
          </a:p>
        </p:txBody>
      </p:sp>
    </p:spTree>
    <p:extLst>
      <p:ext uri="{BB962C8B-B14F-4D97-AF65-F5344CB8AC3E}">
        <p14:creationId xmlns:p14="http://schemas.microsoft.com/office/powerpoint/2010/main" val="113427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nodeType="after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checkerboard(down)">
                                      <p:cBhvr>
                                        <p:cTn id="7" dur="10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
          <p:cNvSpPr>
            <a:spLocks noGrp="1" noChangeArrowheads="1"/>
          </p:cNvSpPr>
          <p:nvPr>
            <p:ph type="title"/>
          </p:nvPr>
        </p:nvSpPr>
        <p:spPr>
          <a:xfrm>
            <a:off x="457200" y="274638"/>
            <a:ext cx="8229600" cy="563562"/>
          </a:xfrm>
        </p:spPr>
        <p:txBody>
          <a:bodyPr>
            <a:normAutofit fontScale="90000"/>
          </a:bodyPr>
          <a:lstStyle/>
          <a:p>
            <a:r>
              <a:rPr lang="vi-VN" sz="3600" i="1" smtClean="0"/>
              <a:t>Sơ đồ tự phân cực (2)</a:t>
            </a:r>
            <a:endParaRPr lang="en-US" sz="3600" i="1" smtClean="0">
              <a:latin typeface=".VnTime" pitchFamily="34" charset="0"/>
            </a:endParaRPr>
          </a:p>
        </p:txBody>
      </p:sp>
      <p:sp>
        <p:nvSpPr>
          <p:cNvPr id="22536" name="Rectangle 3"/>
          <p:cNvSpPr>
            <a:spLocks noGrp="1" noChangeArrowheads="1"/>
          </p:cNvSpPr>
          <p:nvPr>
            <p:ph type="body" idx="1"/>
          </p:nvPr>
        </p:nvSpPr>
        <p:spPr>
          <a:xfrm>
            <a:off x="381000" y="914400"/>
            <a:ext cx="8610600" cy="4525963"/>
          </a:xfrm>
        </p:spPr>
        <p:txBody>
          <a:bodyPr/>
          <a:lstStyle/>
          <a:p>
            <a:r>
              <a:rPr lang="vi-VN" sz="2400" smtClean="0"/>
              <a:t>PT Krichoff cho vòng đầu vào: </a:t>
            </a:r>
            <a:endParaRPr lang="fr-FR" sz="2400" smtClean="0"/>
          </a:p>
          <a:p>
            <a:r>
              <a:rPr lang="fr-FR" sz="2400" smtClean="0"/>
              <a:t>Mà I</a:t>
            </a:r>
            <a:r>
              <a:rPr lang="fr-FR" sz="2400" baseline="-25000" smtClean="0"/>
              <a:t>G</a:t>
            </a:r>
            <a:r>
              <a:rPr lang="fr-FR" sz="2400" smtClean="0"/>
              <a:t> </a:t>
            </a:r>
            <a:r>
              <a:rPr lang="en-US" sz="2400" smtClean="0">
                <a:sym typeface="Symbol" pitchFamily="18" charset="2"/>
              </a:rPr>
              <a:t></a:t>
            </a:r>
            <a:r>
              <a:rPr lang="fr-FR" sz="2400" smtClean="0">
                <a:sym typeface="Symbol" pitchFamily="18" charset="2"/>
              </a:rPr>
              <a:t> 0A nên ta có                             </a:t>
            </a:r>
          </a:p>
          <a:p>
            <a:r>
              <a:rPr lang="vi-VN" sz="2400" smtClean="0"/>
              <a:t>	</a:t>
            </a:r>
            <a:r>
              <a:rPr lang="vi-VN" sz="2400" smtClean="0">
                <a:sym typeface="Wingdings" pitchFamily="2" charset="2"/>
              </a:rPr>
              <a:t> đây là</a:t>
            </a:r>
            <a:r>
              <a:rPr lang="vi-VN" sz="2400" i="1" smtClean="0">
                <a:sym typeface="Wingdings" pitchFamily="2" charset="2"/>
              </a:rPr>
              <a:t> phương trình đường phân cực</a:t>
            </a:r>
            <a:r>
              <a:rPr lang="en-US" sz="2400" i="1" smtClean="0">
                <a:sym typeface="Wingdings" pitchFamily="2" charset="2"/>
              </a:rPr>
              <a:t> </a:t>
            </a:r>
            <a:endParaRPr lang="fr-FR" sz="2400" i="1" smtClean="0">
              <a:sym typeface="Wingdings" pitchFamily="2" charset="2"/>
            </a:endParaRPr>
          </a:p>
          <a:p>
            <a:r>
              <a:rPr lang="vi-VN" sz="2400" smtClean="0"/>
              <a:t>Để xác định dòng I</a:t>
            </a:r>
            <a:r>
              <a:rPr lang="vi-VN" sz="2400" baseline="-25000" smtClean="0"/>
              <a:t>DQ</a:t>
            </a:r>
            <a:r>
              <a:rPr lang="vi-VN" sz="2400" smtClean="0"/>
              <a:t>  và U</a:t>
            </a:r>
            <a:r>
              <a:rPr lang="vi-VN" sz="2400" baseline="-25000" smtClean="0"/>
              <a:t>GSQ</a:t>
            </a:r>
            <a:r>
              <a:rPr lang="vi-VN" sz="2400" smtClean="0"/>
              <a:t> ta kết hợp (1) và  PT hàm truyền đạt Shockley:</a:t>
            </a:r>
          </a:p>
          <a:p>
            <a:endParaRPr lang="fr-FR" sz="2400" smtClean="0"/>
          </a:p>
          <a:p>
            <a:r>
              <a:rPr lang="vi-VN" sz="2400" smtClean="0"/>
              <a:t>Để xác định U</a:t>
            </a:r>
            <a:r>
              <a:rPr lang="vi-VN" sz="2400" baseline="-25000" smtClean="0"/>
              <a:t>DSQ</a:t>
            </a:r>
            <a:r>
              <a:rPr lang="vi-VN" sz="2400" smtClean="0"/>
              <a:t> ta dùng PT Krichoff cho vòng đầu ra </a:t>
            </a:r>
          </a:p>
        </p:txBody>
      </p:sp>
      <p:sp>
        <p:nvSpPr>
          <p:cNvPr id="2253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2530" name="Object 4"/>
          <p:cNvGraphicFramePr>
            <a:graphicFrameLocks noChangeAspect="1"/>
          </p:cNvGraphicFramePr>
          <p:nvPr/>
        </p:nvGraphicFramePr>
        <p:xfrm>
          <a:off x="5029200" y="990600"/>
          <a:ext cx="2466975" cy="381000"/>
        </p:xfrm>
        <a:graphic>
          <a:graphicData uri="http://schemas.openxmlformats.org/presentationml/2006/ole">
            <mc:AlternateContent xmlns:mc="http://schemas.openxmlformats.org/markup-compatibility/2006">
              <mc:Choice xmlns:v="urn:schemas-microsoft-com:vml" Requires="v">
                <p:oleObj spid="_x0000_s64579" name="Equation" r:id="rId3" imgW="1485720" imgH="228600" progId="Equation.DSMT4">
                  <p:embed/>
                </p:oleObj>
              </mc:Choice>
              <mc:Fallback>
                <p:oleObj name="Equation" r:id="rId3" imgW="148572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990600"/>
                        <a:ext cx="24669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8"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2531" name="Object 6"/>
          <p:cNvGraphicFramePr>
            <a:graphicFrameLocks noChangeAspect="1"/>
          </p:cNvGraphicFramePr>
          <p:nvPr/>
        </p:nvGraphicFramePr>
        <p:xfrm>
          <a:off x="3962400" y="1447800"/>
          <a:ext cx="1924050" cy="347663"/>
        </p:xfrm>
        <a:graphic>
          <a:graphicData uri="http://schemas.openxmlformats.org/presentationml/2006/ole">
            <mc:AlternateContent xmlns:mc="http://schemas.openxmlformats.org/markup-compatibility/2006">
              <mc:Choice xmlns:v="urn:schemas-microsoft-com:vml" Requires="v">
                <p:oleObj spid="_x0000_s64580" name="Equation" r:id="rId5" imgW="1282680" imgH="228600" progId="Equation.DSMT4">
                  <p:embed/>
                </p:oleObj>
              </mc:Choice>
              <mc:Fallback>
                <p:oleObj name="Equation" r:id="rId5" imgW="12826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1447800"/>
                        <a:ext cx="192405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9"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2532" name="Object 8"/>
          <p:cNvGraphicFramePr>
            <a:graphicFrameLocks noChangeAspect="1"/>
          </p:cNvGraphicFramePr>
          <p:nvPr/>
        </p:nvGraphicFramePr>
        <p:xfrm>
          <a:off x="3810000" y="2667000"/>
          <a:ext cx="3232150" cy="914400"/>
        </p:xfrm>
        <a:graphic>
          <a:graphicData uri="http://schemas.openxmlformats.org/presentationml/2006/ole">
            <mc:AlternateContent xmlns:mc="http://schemas.openxmlformats.org/markup-compatibility/2006">
              <mc:Choice xmlns:v="urn:schemas-microsoft-com:vml" Requires="v">
                <p:oleObj spid="_x0000_s64581" name="Equation" r:id="rId7" imgW="1904760" imgH="545760" progId="Equation.DSMT4">
                  <p:embed/>
                </p:oleObj>
              </mc:Choice>
              <mc:Fallback>
                <p:oleObj name="Equation" r:id="rId7" imgW="1904760" imgH="5457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2667000"/>
                        <a:ext cx="32321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Rectangle 11"/>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2533" name="Object 10"/>
          <p:cNvGraphicFramePr>
            <a:graphicFrameLocks noChangeAspect="1"/>
          </p:cNvGraphicFramePr>
          <p:nvPr/>
        </p:nvGraphicFramePr>
        <p:xfrm>
          <a:off x="457200" y="4114800"/>
          <a:ext cx="3155950" cy="838200"/>
        </p:xfrm>
        <a:graphic>
          <a:graphicData uri="http://schemas.openxmlformats.org/presentationml/2006/ole">
            <mc:AlternateContent xmlns:mc="http://schemas.openxmlformats.org/markup-compatibility/2006">
              <mc:Choice xmlns:v="urn:schemas-microsoft-com:vml" Requires="v">
                <p:oleObj spid="_x0000_s64582" name="Equation" r:id="rId9" imgW="1854200" imgH="482600" progId="Equation.DSMT4">
                  <p:embed/>
                </p:oleObj>
              </mc:Choice>
              <mc:Fallback>
                <p:oleObj name="Equation" r:id="rId9" imgW="1854200" imgH="482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114800"/>
                        <a:ext cx="31559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1" name="Rectangle 13"/>
          <p:cNvSpPr>
            <a:spLocks noChangeArrowheads="1"/>
          </p:cNvSpPr>
          <p:nvPr/>
        </p:nvSpPr>
        <p:spPr bwMode="auto">
          <a:xfrm>
            <a:off x="0" y="2200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0188" name="Object 12"/>
          <p:cNvGraphicFramePr>
            <a:graphicFrameLocks noChangeAspect="1"/>
          </p:cNvGraphicFramePr>
          <p:nvPr/>
        </p:nvGraphicFramePr>
        <p:xfrm>
          <a:off x="3733800" y="3886200"/>
          <a:ext cx="5105400" cy="2971800"/>
        </p:xfrm>
        <a:graphic>
          <a:graphicData uri="http://schemas.openxmlformats.org/presentationml/2006/ole">
            <mc:AlternateContent xmlns:mc="http://schemas.openxmlformats.org/markup-compatibility/2006">
              <mc:Choice xmlns:v="urn:schemas-microsoft-com:vml" Requires="v">
                <p:oleObj spid="_x0000_s64583" name="Visio" r:id="rId11" imgW="4728832" imgH="2444180" progId="Visio.Drawing.11">
                  <p:embed/>
                </p:oleObj>
              </mc:Choice>
              <mc:Fallback>
                <p:oleObj name="Visio" r:id="rId11" imgW="4728832" imgH="244418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800" y="3886200"/>
                        <a:ext cx="51054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2"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9E5EE0F-F235-4E64-9B17-B9830EE67915}" type="slidenum">
              <a:rPr lang="en-US" smtClean="0"/>
              <a:pPr eaLnBrk="1" hangingPunct="1"/>
              <a:t>37</a:t>
            </a:fld>
            <a:endParaRPr lang="en-US" smtClean="0"/>
          </a:p>
        </p:txBody>
      </p:sp>
    </p:spTree>
    <p:extLst>
      <p:ext uri="{BB962C8B-B14F-4D97-AF65-F5344CB8AC3E}">
        <p14:creationId xmlns:p14="http://schemas.microsoft.com/office/powerpoint/2010/main" val="263488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0188"/>
                                        </p:tgtEl>
                                        <p:attrNameLst>
                                          <p:attrName>style.visibility</p:attrName>
                                        </p:attrNameLst>
                                      </p:cBhvr>
                                      <p:to>
                                        <p:strVal val="visible"/>
                                      </p:to>
                                    </p:set>
                                    <p:animEffect transition="in" filter="box(in)">
                                      <p:cBhvr>
                                        <p:cTn id="7" dur="500"/>
                                        <p:tgtEl>
                                          <p:spTgt spid="5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57200" y="381000"/>
            <a:ext cx="8229600" cy="762000"/>
          </a:xfrm>
        </p:spPr>
        <p:txBody>
          <a:bodyPr>
            <a:normAutofit/>
          </a:bodyPr>
          <a:lstStyle/>
          <a:p>
            <a:r>
              <a:rPr lang="vi-VN" i="1" smtClean="0"/>
              <a:t>Sơ đồ tự phân cực (3)</a:t>
            </a:r>
            <a:endParaRPr lang="en-US" i="1" smtClean="0">
              <a:latin typeface=".VnTime" pitchFamily="34" charset="0"/>
            </a:endParaRPr>
          </a:p>
        </p:txBody>
      </p:sp>
      <p:sp>
        <p:nvSpPr>
          <p:cNvPr id="23556" name="Rectangle 3"/>
          <p:cNvSpPr>
            <a:spLocks noGrp="1" noChangeArrowheads="1"/>
          </p:cNvSpPr>
          <p:nvPr>
            <p:ph type="body" idx="1"/>
          </p:nvPr>
        </p:nvSpPr>
        <p:spPr/>
        <p:txBody>
          <a:bodyPr>
            <a:normAutofit fontScale="92500" lnSpcReduction="10000"/>
          </a:bodyPr>
          <a:lstStyle/>
          <a:p>
            <a:r>
              <a:rPr lang="en-US" sz="2800" smtClean="0"/>
              <a:t>Ví dụ:</a:t>
            </a:r>
          </a:p>
          <a:p>
            <a:endParaRPr lang="en-US" sz="2800" smtClean="0"/>
          </a:p>
          <a:p>
            <a:endParaRPr lang="en-US" sz="2800" smtClean="0"/>
          </a:p>
          <a:p>
            <a:endParaRPr lang="en-US" sz="2800" smtClean="0"/>
          </a:p>
          <a:p>
            <a:endParaRPr lang="en-US" sz="2800" smtClean="0"/>
          </a:p>
          <a:p>
            <a:endParaRPr lang="en-US" sz="2800" smtClean="0"/>
          </a:p>
          <a:p>
            <a:endParaRPr lang="en-US" sz="2800" smtClean="0"/>
          </a:p>
          <a:p>
            <a:endParaRPr lang="en-US" sz="2800" smtClean="0"/>
          </a:p>
          <a:p>
            <a:r>
              <a:rPr lang="en-US" sz="2000" smtClean="0"/>
              <a:t>Xác định điểm làm việc tĩnh Q trên đặc tuyến truyền đạt và đặc tuyến ra</a:t>
            </a:r>
          </a:p>
        </p:txBody>
      </p:sp>
      <p:sp>
        <p:nvSpPr>
          <p:cNvPr id="23557" name="Rectangle 6"/>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1205" name="Object 5"/>
          <p:cNvGraphicFramePr>
            <a:graphicFrameLocks noChangeAspect="1"/>
          </p:cNvGraphicFramePr>
          <p:nvPr/>
        </p:nvGraphicFramePr>
        <p:xfrm>
          <a:off x="2133600" y="1295400"/>
          <a:ext cx="6858000" cy="4238625"/>
        </p:xfrm>
        <a:graphic>
          <a:graphicData uri="http://schemas.openxmlformats.org/presentationml/2006/ole">
            <mc:AlternateContent xmlns:mc="http://schemas.openxmlformats.org/markup-compatibility/2006">
              <mc:Choice xmlns:v="urn:schemas-microsoft-com:vml" Requires="v">
                <p:oleObj spid="_x0000_s65551" name="Visio" r:id="rId3" imgW="3775902" imgH="2251637" progId="Visio.Drawing.11">
                  <p:embed/>
                </p:oleObj>
              </mc:Choice>
              <mc:Fallback>
                <p:oleObj name="Visio" r:id="rId3" imgW="3775902" imgH="22516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295400"/>
                        <a:ext cx="6858000" cy="423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8"/>
          <p:cNvSpPr>
            <a:spLocks noChangeArrowheads="1"/>
          </p:cNvSpPr>
          <p:nvPr/>
        </p:nvSpPr>
        <p:spPr bwMode="auto">
          <a:xfrm>
            <a:off x="0" y="2114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3559"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141875C-7F3D-4B1F-BA18-ACC252FCE5FD}" type="slidenum">
              <a:rPr lang="en-US" smtClean="0"/>
              <a:pPr eaLnBrk="1" hangingPunct="1"/>
              <a:t>38</a:t>
            </a:fld>
            <a:endParaRPr lang="en-US" smtClean="0"/>
          </a:p>
        </p:txBody>
      </p:sp>
    </p:spTree>
    <p:extLst>
      <p:ext uri="{BB962C8B-B14F-4D97-AF65-F5344CB8AC3E}">
        <p14:creationId xmlns:p14="http://schemas.microsoft.com/office/powerpoint/2010/main" val="356112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linds(horizontal)">
                                      <p:cBhvr>
                                        <p:cTn id="7"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09600" y="381000"/>
            <a:ext cx="7924800" cy="829056"/>
          </a:xfrm>
        </p:spPr>
        <p:txBody>
          <a:bodyPr>
            <a:normAutofit/>
          </a:bodyPr>
          <a:lstStyle/>
          <a:p>
            <a:r>
              <a:rPr lang="vi-VN" i="1" smtClean="0"/>
              <a:t>Sơ đồ tự phân cực (3)</a:t>
            </a:r>
            <a:endParaRPr lang="en-US" i="1" smtClean="0">
              <a:latin typeface=".VnTime" pitchFamily="34" charset="0"/>
            </a:endParaRPr>
          </a:p>
        </p:txBody>
      </p:sp>
      <p:sp>
        <p:nvSpPr>
          <p:cNvPr id="24580" name="Rectangle 6"/>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4581" name="Rectangle 8"/>
          <p:cNvSpPr>
            <a:spLocks noChangeArrowheads="1"/>
          </p:cNvSpPr>
          <p:nvPr/>
        </p:nvSpPr>
        <p:spPr bwMode="auto">
          <a:xfrm>
            <a:off x="0" y="2114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1207" name="Object 7"/>
          <p:cNvGraphicFramePr>
            <a:graphicFrameLocks noChangeAspect="1"/>
          </p:cNvGraphicFramePr>
          <p:nvPr/>
        </p:nvGraphicFramePr>
        <p:xfrm>
          <a:off x="457200" y="1447800"/>
          <a:ext cx="8372475" cy="4343400"/>
        </p:xfrm>
        <a:graphic>
          <a:graphicData uri="http://schemas.openxmlformats.org/presentationml/2006/ole">
            <mc:AlternateContent xmlns:mc="http://schemas.openxmlformats.org/markup-compatibility/2006">
              <mc:Choice xmlns:v="urn:schemas-microsoft-com:vml" Requires="v">
                <p:oleObj spid="_x0000_s66575" name="Visio" r:id="rId3" imgW="6450907" imgH="3355961" progId="Visio.Drawing.11">
                  <p:embed/>
                </p:oleObj>
              </mc:Choice>
              <mc:Fallback>
                <p:oleObj name="Visio" r:id="rId3" imgW="6450907" imgH="335596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47800"/>
                        <a:ext cx="8372475" cy="434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2"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2C7E90D-F83E-411D-8509-CCE4B6C1CE16}" type="slidenum">
              <a:rPr lang="en-US" smtClean="0"/>
              <a:pPr eaLnBrk="1" hangingPunct="1"/>
              <a:t>39</a:t>
            </a:fld>
            <a:endParaRPr lang="en-US" smtClean="0"/>
          </a:p>
        </p:txBody>
      </p:sp>
    </p:spTree>
    <p:extLst>
      <p:ext uri="{BB962C8B-B14F-4D97-AF65-F5344CB8AC3E}">
        <p14:creationId xmlns:p14="http://schemas.microsoft.com/office/powerpoint/2010/main" val="354610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checkerboard(across)">
                                      <p:cBhvr>
                                        <p:cTn id="7" dur="1000"/>
                                        <p:tgtEl>
                                          <p:spTgt spid="5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338328"/>
            <a:ext cx="8229600" cy="804672"/>
          </a:xfrm>
        </p:spPr>
        <p:txBody>
          <a:bodyPr>
            <a:normAutofit fontScale="90000"/>
          </a:bodyPr>
          <a:lstStyle/>
          <a:p>
            <a:r>
              <a:rPr lang="en-US" sz="4800" smtClean="0"/>
              <a:t>Khái niệm chung</a:t>
            </a:r>
          </a:p>
        </p:txBody>
      </p:sp>
      <p:sp>
        <p:nvSpPr>
          <p:cNvPr id="54275" name="Rectangle 3"/>
          <p:cNvSpPr>
            <a:spLocks noGrp="1" noChangeArrowheads="1"/>
          </p:cNvSpPr>
          <p:nvPr>
            <p:ph type="body" idx="1"/>
          </p:nvPr>
        </p:nvSpPr>
        <p:spPr>
          <a:xfrm>
            <a:off x="533400" y="1219200"/>
            <a:ext cx="8153400" cy="4953000"/>
          </a:xfrm>
        </p:spPr>
        <p:txBody>
          <a:bodyPr>
            <a:normAutofit/>
          </a:bodyPr>
          <a:lstStyle/>
          <a:p>
            <a:r>
              <a:rPr lang="vi-VN" sz="2800" smtClean="0"/>
              <a:t>Tranzito trường - FET (Field Effect Transistor) là một </a:t>
            </a:r>
            <a:r>
              <a:rPr lang="en-US" sz="2800" smtClean="0"/>
              <a:t>linh</a:t>
            </a:r>
            <a:r>
              <a:rPr lang="vi-VN" sz="2800" smtClean="0"/>
              <a:t> kiện điện tử gồm 3 cực, trong đó có một cực điều khiển. </a:t>
            </a:r>
          </a:p>
          <a:p>
            <a:r>
              <a:rPr lang="vi-VN" sz="2800" smtClean="0"/>
              <a:t>Khác với </a:t>
            </a:r>
            <a:r>
              <a:rPr lang="vi-VN" sz="2800" i="1" smtClean="0"/>
              <a:t>BJT sử dụng hai loại hạt dẫn đồng thời (</a:t>
            </a:r>
            <a:r>
              <a:rPr lang="en-US" sz="2800" i="1" smtClean="0"/>
              <a:t>điện tử và lỗ trống</a:t>
            </a:r>
            <a:r>
              <a:rPr lang="vi-VN" sz="2800" i="1" smtClean="0"/>
              <a:t>) và điều khiển bằng dòng thì FET chỉ dùng một loại hạt dẫn (hoặc </a:t>
            </a:r>
            <a:r>
              <a:rPr lang="en-US" sz="2800" i="1" smtClean="0"/>
              <a:t>điện tử</a:t>
            </a:r>
            <a:r>
              <a:rPr lang="vi-VN" sz="2800" i="1" smtClean="0"/>
              <a:t> hoặc </a:t>
            </a:r>
            <a:r>
              <a:rPr lang="en-US" sz="2800" i="1" smtClean="0"/>
              <a:t>lỗ trống</a:t>
            </a:r>
            <a:r>
              <a:rPr lang="vi-VN" sz="2800" i="1" smtClean="0"/>
              <a:t>) và điều khiển bằng điện áp. </a:t>
            </a:r>
          </a:p>
          <a:p>
            <a:r>
              <a:rPr lang="vi-VN" sz="2800" smtClean="0"/>
              <a:t>FET đặc biệt có nhiều ưu điểm như </a:t>
            </a:r>
            <a:r>
              <a:rPr lang="vi-VN" sz="2800" i="1" u="sng" smtClean="0"/>
              <a:t>tiêu thụ rất ít năng lượng</a:t>
            </a:r>
            <a:r>
              <a:rPr lang="vi-VN" sz="2800" smtClean="0"/>
              <a:t>, </a:t>
            </a:r>
            <a:r>
              <a:rPr lang="vi-VN" sz="2800" i="1" u="sng" smtClean="0"/>
              <a:t>trở kháng vào lớn</a:t>
            </a:r>
            <a:r>
              <a:rPr lang="vi-VN" sz="2800" smtClean="0"/>
              <a:t>, thuận tiện trong </a:t>
            </a:r>
            <a:r>
              <a:rPr lang="vi-VN" sz="2800" i="1" u="sng" smtClean="0"/>
              <a:t>công nghệ chế tạo</a:t>
            </a:r>
            <a:r>
              <a:rPr lang="vi-VN" sz="2800" smtClean="0"/>
              <a:t>.</a:t>
            </a:r>
            <a:r>
              <a:rPr lang="en-US" sz="2800" smtClean="0"/>
              <a:t> </a:t>
            </a:r>
          </a:p>
          <a:p>
            <a:endParaRPr lang="en-US" sz="2800" smtClean="0"/>
          </a:p>
        </p:txBody>
      </p:sp>
      <p:sp>
        <p:nvSpPr>
          <p:cNvPr id="542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1DAD6DC-1F56-47E8-8BD9-01C42D0BE1D1}" type="slidenum">
              <a:rPr lang="en-US" smtClean="0"/>
              <a:pPr eaLnBrk="1" hangingPunct="1"/>
              <a:t>4</a:t>
            </a:fld>
            <a:endParaRPr lang="en-US" smtClean="0"/>
          </a:p>
        </p:txBody>
      </p:sp>
    </p:spTree>
    <p:extLst>
      <p:ext uri="{BB962C8B-B14F-4D97-AF65-F5344CB8AC3E}">
        <p14:creationId xmlns:p14="http://schemas.microsoft.com/office/powerpoint/2010/main" val="47418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fade">
                                      <p:cBhvr>
                                        <p:cTn id="17" dur="500"/>
                                        <p:tgtEl>
                                          <p:spTgt spid="542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457200" y="274638"/>
            <a:ext cx="8229600" cy="563562"/>
          </a:xfrm>
        </p:spPr>
        <p:txBody>
          <a:bodyPr>
            <a:noAutofit/>
          </a:bodyPr>
          <a:lstStyle/>
          <a:p>
            <a:r>
              <a:rPr lang="vi-VN" i="1" smtClean="0"/>
              <a:t>Sơ đồ phân cực phân áp (1)</a:t>
            </a:r>
            <a:endParaRPr lang="en-US" i="1" smtClean="0">
              <a:latin typeface=".VnTime" pitchFamily="34" charset="0"/>
            </a:endParaRPr>
          </a:p>
        </p:txBody>
      </p:sp>
      <p:sp>
        <p:nvSpPr>
          <p:cNvPr id="25605" name="Rectangle 3"/>
          <p:cNvSpPr>
            <a:spLocks noGrp="1" noChangeArrowheads="1"/>
          </p:cNvSpPr>
          <p:nvPr>
            <p:ph type="body" idx="1"/>
          </p:nvPr>
        </p:nvSpPr>
        <p:spPr>
          <a:xfrm>
            <a:off x="457200" y="1143000"/>
            <a:ext cx="8382000" cy="5486400"/>
          </a:xfrm>
        </p:spPr>
        <p:txBody>
          <a:bodyPr/>
          <a:lstStyle/>
          <a:p>
            <a:r>
              <a:rPr lang="vi-VN" i="1" smtClean="0"/>
              <a:t>Sơ đồ ph</a:t>
            </a:r>
            <a:r>
              <a:rPr lang="en-US" i="1" smtClean="0"/>
              <a:t>â</a:t>
            </a:r>
            <a:r>
              <a:rPr lang="vi-VN" i="1" smtClean="0"/>
              <a:t>n cực ph</a:t>
            </a:r>
            <a:r>
              <a:rPr lang="en-US" i="1" smtClean="0"/>
              <a:t>â</a:t>
            </a:r>
            <a:r>
              <a:rPr lang="vi-VN" i="1" smtClean="0"/>
              <a:t>n </a:t>
            </a:r>
            <a:r>
              <a:rPr lang="en-US" i="1" smtClean="0"/>
              <a:t>á</a:t>
            </a:r>
            <a:r>
              <a:rPr lang="vi-VN" i="1" smtClean="0"/>
              <a:t>p cho JFET k</a:t>
            </a:r>
            <a:r>
              <a:rPr lang="en-US" i="1" smtClean="0"/>
              <a:t>ê</a:t>
            </a:r>
            <a:r>
              <a:rPr lang="vi-VN" i="1" smtClean="0"/>
              <a:t>nh N</a:t>
            </a:r>
          </a:p>
          <a:p>
            <a:endParaRPr lang="en-US" sz="2000" i="1" smtClean="0"/>
          </a:p>
          <a:p>
            <a:endParaRPr lang="en-US" sz="2000" i="1" smtClean="0"/>
          </a:p>
          <a:p>
            <a:endParaRPr lang="en-US" sz="2000" i="1"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r>
              <a:rPr lang="vi-VN" smtClean="0"/>
              <a:t>Trong sơ đồ này, hai điện trở R</a:t>
            </a:r>
            <a:r>
              <a:rPr lang="vi-VN" baseline="-25000" smtClean="0"/>
              <a:t>1</a:t>
            </a:r>
            <a:r>
              <a:rPr lang="vi-VN" smtClean="0"/>
              <a:t> và R</a:t>
            </a:r>
            <a:r>
              <a:rPr lang="vi-VN" baseline="-25000" smtClean="0"/>
              <a:t>2</a:t>
            </a:r>
            <a:r>
              <a:rPr lang="vi-VN" smtClean="0"/>
              <a:t> tạo cầu chia điện áp, cung cấp điện áp cho cực cửa G:</a:t>
            </a:r>
          </a:p>
          <a:p>
            <a:endParaRPr lang="en-US" sz="2000" smtClean="0"/>
          </a:p>
        </p:txBody>
      </p:sp>
      <p:sp>
        <p:nvSpPr>
          <p:cNvPr id="25606" name="Rectangle 5"/>
          <p:cNvSpPr>
            <a:spLocks noChangeArrowheads="1"/>
          </p:cNvSpPr>
          <p:nvPr/>
        </p:nvSpPr>
        <p:spPr bwMode="auto">
          <a:xfrm>
            <a:off x="0" y="2257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3252" name="Object 4"/>
          <p:cNvGraphicFramePr>
            <a:graphicFrameLocks noChangeAspect="1"/>
          </p:cNvGraphicFramePr>
          <p:nvPr/>
        </p:nvGraphicFramePr>
        <p:xfrm>
          <a:off x="1522413" y="1524000"/>
          <a:ext cx="6173787" cy="3581400"/>
        </p:xfrm>
        <a:graphic>
          <a:graphicData uri="http://schemas.openxmlformats.org/presentationml/2006/ole">
            <mc:AlternateContent xmlns:mc="http://schemas.openxmlformats.org/markup-compatibility/2006">
              <mc:Choice xmlns:v="urn:schemas-microsoft-com:vml" Requires="v">
                <p:oleObj spid="_x0000_s67612" name="Visio" r:id="rId3" imgW="3648917" imgH="2261751" progId="Visio.Drawing.11">
                  <p:embed/>
                </p:oleObj>
              </mc:Choice>
              <mc:Fallback>
                <p:oleObj name="Visio" r:id="rId3" imgW="3648917" imgH="22617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413" y="1524000"/>
                        <a:ext cx="6173787" cy="358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4" name="Object 6"/>
          <p:cNvGraphicFramePr>
            <a:graphicFrameLocks noChangeAspect="1"/>
          </p:cNvGraphicFramePr>
          <p:nvPr>
            <p:extLst>
              <p:ext uri="{D42A27DB-BD31-4B8C-83A1-F6EECF244321}">
                <p14:modId xmlns:p14="http://schemas.microsoft.com/office/powerpoint/2010/main" val="2237882360"/>
              </p:ext>
            </p:extLst>
          </p:nvPr>
        </p:nvGraphicFramePr>
        <p:xfrm>
          <a:off x="5105400" y="5715000"/>
          <a:ext cx="1752600" cy="706438"/>
        </p:xfrm>
        <a:graphic>
          <a:graphicData uri="http://schemas.openxmlformats.org/presentationml/2006/ole">
            <mc:AlternateContent xmlns:mc="http://schemas.openxmlformats.org/markup-compatibility/2006">
              <mc:Choice xmlns:v="urn:schemas-microsoft-com:vml" Requires="v">
                <p:oleObj spid="_x0000_s67613" name="Equation" r:id="rId5" imgW="1091726" imgH="431613" progId="Equation.DSMT4">
                  <p:embed/>
                </p:oleObj>
              </mc:Choice>
              <mc:Fallback>
                <p:oleObj name="Equation" r:id="rId5" imgW="1091726"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5715000"/>
                        <a:ext cx="1752600" cy="70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FDE195A-0F72-4AC1-89D5-99C47DED72EB}" type="slidenum">
              <a:rPr lang="en-US" smtClean="0"/>
              <a:pPr eaLnBrk="1" hangingPunct="1"/>
              <a:t>40</a:t>
            </a:fld>
            <a:endParaRPr lang="en-US" smtClean="0"/>
          </a:p>
        </p:txBody>
      </p:sp>
    </p:spTree>
    <p:extLst>
      <p:ext uri="{BB962C8B-B14F-4D97-AF65-F5344CB8AC3E}">
        <p14:creationId xmlns:p14="http://schemas.microsoft.com/office/powerpoint/2010/main" val="222026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2"/>
          <p:cNvSpPr>
            <a:spLocks noGrp="1" noChangeArrowheads="1"/>
          </p:cNvSpPr>
          <p:nvPr>
            <p:ph type="title"/>
          </p:nvPr>
        </p:nvSpPr>
        <p:spPr>
          <a:xfrm>
            <a:off x="457200" y="274638"/>
            <a:ext cx="8229600" cy="563562"/>
          </a:xfrm>
        </p:spPr>
        <p:txBody>
          <a:bodyPr>
            <a:noAutofit/>
          </a:bodyPr>
          <a:lstStyle/>
          <a:p>
            <a:r>
              <a:rPr lang="vi-VN" i="1" smtClean="0"/>
              <a:t>Sơ đồ phân cực phân áp (2)</a:t>
            </a:r>
            <a:endParaRPr lang="en-US" i="1" smtClean="0">
              <a:latin typeface=".VnTime" pitchFamily="34" charset="0"/>
            </a:endParaRPr>
          </a:p>
        </p:txBody>
      </p:sp>
      <p:sp>
        <p:nvSpPr>
          <p:cNvPr id="26631" name="Rectangle 3"/>
          <p:cNvSpPr>
            <a:spLocks noGrp="1" noChangeArrowheads="1"/>
          </p:cNvSpPr>
          <p:nvPr>
            <p:ph type="body" idx="1"/>
          </p:nvPr>
        </p:nvSpPr>
        <p:spPr>
          <a:xfrm>
            <a:off x="381000" y="914400"/>
            <a:ext cx="8610600" cy="4525963"/>
          </a:xfrm>
        </p:spPr>
        <p:txBody>
          <a:bodyPr/>
          <a:lstStyle/>
          <a:p>
            <a:r>
              <a:rPr lang="vi-VN" sz="2000" smtClean="0"/>
              <a:t>PT Krichoff cho vòng đầu vào: </a:t>
            </a:r>
            <a:endParaRPr lang="fr-FR" sz="2000" smtClean="0"/>
          </a:p>
          <a:p>
            <a:endParaRPr lang="fr-FR" sz="2000" smtClean="0"/>
          </a:p>
          <a:p>
            <a:r>
              <a:rPr lang="vi-VN" sz="2000" smtClean="0"/>
              <a:t>Để xác định dòng I</a:t>
            </a:r>
            <a:r>
              <a:rPr lang="vi-VN" sz="2000" baseline="-25000" smtClean="0"/>
              <a:t>DQ</a:t>
            </a:r>
            <a:r>
              <a:rPr lang="vi-VN" sz="2000" smtClean="0"/>
              <a:t>  và U</a:t>
            </a:r>
            <a:r>
              <a:rPr lang="vi-VN" sz="2000" baseline="-25000" smtClean="0"/>
              <a:t>GSQ</a:t>
            </a:r>
            <a:r>
              <a:rPr lang="vi-VN" sz="2000" smtClean="0"/>
              <a:t> ta kết hợp (1) và  PT hàm truyền đạt Shockley:</a:t>
            </a:r>
          </a:p>
          <a:p>
            <a:endParaRPr lang="fr-FR" sz="2000" smtClean="0"/>
          </a:p>
          <a:p>
            <a:r>
              <a:rPr lang="vi-VN" sz="2000" smtClean="0"/>
              <a:t>Để xác định U</a:t>
            </a:r>
            <a:r>
              <a:rPr lang="vi-VN" sz="2000" baseline="-25000" smtClean="0"/>
              <a:t>DSQ</a:t>
            </a:r>
            <a:r>
              <a:rPr lang="vi-VN" sz="2000" smtClean="0"/>
              <a:t> ta dùng PT Krichoff cho vòng đầu ra </a:t>
            </a:r>
          </a:p>
        </p:txBody>
      </p:sp>
      <p:sp>
        <p:nvSpPr>
          <p:cNvPr id="2663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663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663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6626" name="Object 9"/>
          <p:cNvGraphicFramePr>
            <a:graphicFrameLocks noChangeAspect="1"/>
          </p:cNvGraphicFramePr>
          <p:nvPr/>
        </p:nvGraphicFramePr>
        <p:xfrm>
          <a:off x="3657600" y="1905000"/>
          <a:ext cx="2819400" cy="798513"/>
        </p:xfrm>
        <a:graphic>
          <a:graphicData uri="http://schemas.openxmlformats.org/presentationml/2006/ole">
            <mc:AlternateContent xmlns:mc="http://schemas.openxmlformats.org/markup-compatibility/2006">
              <mc:Choice xmlns:v="urn:schemas-microsoft-com:vml" Requires="v">
                <p:oleObj spid="_x0000_s68662" name="Equation" r:id="rId3" imgW="1904760" imgH="545760" progId="Equation.DSMT4">
                  <p:embed/>
                </p:oleObj>
              </mc:Choice>
              <mc:Fallback>
                <p:oleObj name="Equation" r:id="rId3" imgW="1904760" imgH="5457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905000"/>
                        <a:ext cx="28194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5" name="Rectangle 10"/>
          <p:cNvSpPr>
            <a:spLocks noChangeArrowheads="1"/>
          </p:cNvSpPr>
          <p:nvPr/>
        </p:nvSpPr>
        <p:spPr bwMode="auto">
          <a:xfrm>
            <a:off x="533400" y="2590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6627" name="Object 11"/>
          <p:cNvGraphicFramePr>
            <a:graphicFrameLocks noChangeAspect="1"/>
          </p:cNvGraphicFramePr>
          <p:nvPr/>
        </p:nvGraphicFramePr>
        <p:xfrm>
          <a:off x="685800" y="3200400"/>
          <a:ext cx="2438400" cy="647700"/>
        </p:xfrm>
        <a:graphic>
          <a:graphicData uri="http://schemas.openxmlformats.org/presentationml/2006/ole">
            <mc:AlternateContent xmlns:mc="http://schemas.openxmlformats.org/markup-compatibility/2006">
              <mc:Choice xmlns:v="urn:schemas-microsoft-com:vml" Requires="v">
                <p:oleObj spid="_x0000_s68663" name="Equation" r:id="rId5" imgW="1854200" imgH="482600" progId="Equation.DSMT4">
                  <p:embed/>
                </p:oleObj>
              </mc:Choice>
              <mc:Fallback>
                <p:oleObj name="Equation" r:id="rId5" imgW="18542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200400"/>
                        <a:ext cx="24384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6" name="Rectangle 12"/>
          <p:cNvSpPr>
            <a:spLocks noChangeArrowheads="1"/>
          </p:cNvSpPr>
          <p:nvPr/>
        </p:nvSpPr>
        <p:spPr bwMode="auto">
          <a:xfrm>
            <a:off x="0" y="2200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6637" name="Rectangle 1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6628" name="Object 14"/>
          <p:cNvGraphicFramePr>
            <a:graphicFrameLocks noChangeAspect="1"/>
          </p:cNvGraphicFramePr>
          <p:nvPr/>
        </p:nvGraphicFramePr>
        <p:xfrm>
          <a:off x="3200400" y="1295400"/>
          <a:ext cx="4884738" cy="390525"/>
        </p:xfrm>
        <a:graphic>
          <a:graphicData uri="http://schemas.openxmlformats.org/presentationml/2006/ole">
            <mc:AlternateContent xmlns:mc="http://schemas.openxmlformats.org/markup-compatibility/2006">
              <mc:Choice xmlns:v="urn:schemas-microsoft-com:vml" Requires="v">
                <p:oleObj spid="_x0000_s68664" name="Equation" r:id="rId7" imgW="2857320" imgH="228600" progId="Equation.DSMT4">
                  <p:embed/>
                </p:oleObj>
              </mc:Choice>
              <mc:Fallback>
                <p:oleObj name="Equation" r:id="rId7" imgW="28573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1295400"/>
                        <a:ext cx="4884738"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8" name="Rectangle 17"/>
          <p:cNvSpPr>
            <a:spLocks noChangeArrowheads="1"/>
          </p:cNvSpPr>
          <p:nvPr/>
        </p:nvSpPr>
        <p:spPr bwMode="auto">
          <a:xfrm>
            <a:off x="0" y="2257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5312" name="Object 16"/>
          <p:cNvGraphicFramePr>
            <a:graphicFrameLocks noChangeAspect="1"/>
          </p:cNvGraphicFramePr>
          <p:nvPr/>
        </p:nvGraphicFramePr>
        <p:xfrm>
          <a:off x="3200400" y="3124200"/>
          <a:ext cx="5943600" cy="3529013"/>
        </p:xfrm>
        <a:graphic>
          <a:graphicData uri="http://schemas.openxmlformats.org/presentationml/2006/ole">
            <mc:AlternateContent xmlns:mc="http://schemas.openxmlformats.org/markup-compatibility/2006">
              <mc:Choice xmlns:v="urn:schemas-microsoft-com:vml" Requires="v">
                <p:oleObj spid="_x0000_s68665" name="Visio" r:id="rId9" imgW="4728832" imgH="2444180" progId="Visio.Drawing.11">
                  <p:embed/>
                </p:oleObj>
              </mc:Choice>
              <mc:Fallback>
                <p:oleObj name="Visio" r:id="rId9" imgW="4728832" imgH="244418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3124200"/>
                        <a:ext cx="5943600" cy="352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9" name="Slide Number Placeholder 1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D5AB459-9535-47EA-AF7F-0F335482B7D3}" type="slidenum">
              <a:rPr lang="en-US" smtClean="0"/>
              <a:pPr eaLnBrk="1" hangingPunct="1"/>
              <a:t>41</a:t>
            </a:fld>
            <a:endParaRPr lang="en-US" smtClean="0"/>
          </a:p>
        </p:txBody>
      </p:sp>
    </p:spTree>
    <p:extLst>
      <p:ext uri="{BB962C8B-B14F-4D97-AF65-F5344CB8AC3E}">
        <p14:creationId xmlns:p14="http://schemas.microsoft.com/office/powerpoint/2010/main" val="2779915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312"/>
                                        </p:tgtEl>
                                        <p:attrNameLst>
                                          <p:attrName>style.visibility</p:attrName>
                                        </p:attrNameLst>
                                      </p:cBhvr>
                                      <p:to>
                                        <p:strVal val="visible"/>
                                      </p:to>
                                    </p:set>
                                    <p:animEffect transition="in" filter="blinds(horizontal)">
                                      <p:cBhvr>
                                        <p:cTn id="7" dur="500"/>
                                        <p:tgtEl>
                                          <p:spTgt spid="55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457200"/>
            <a:ext cx="8229600" cy="563562"/>
          </a:xfrm>
        </p:spPr>
        <p:txBody>
          <a:bodyPr>
            <a:noAutofit/>
          </a:bodyPr>
          <a:lstStyle/>
          <a:p>
            <a:r>
              <a:rPr lang="vi-VN" i="1" smtClean="0"/>
              <a:t>Sơ đồ phân cực phân áp (3)</a:t>
            </a:r>
            <a:endParaRPr lang="en-US" i="1" smtClean="0">
              <a:latin typeface=".VnTime" pitchFamily="34" charset="0"/>
            </a:endParaRPr>
          </a:p>
        </p:txBody>
      </p:sp>
      <p:sp>
        <p:nvSpPr>
          <p:cNvPr id="27652" name="Rectangle 3"/>
          <p:cNvSpPr>
            <a:spLocks noGrp="1" noChangeArrowheads="1"/>
          </p:cNvSpPr>
          <p:nvPr>
            <p:ph type="body" idx="1"/>
          </p:nvPr>
        </p:nvSpPr>
        <p:spPr/>
        <p:txBody>
          <a:bodyPr>
            <a:normAutofit fontScale="92500" lnSpcReduction="10000"/>
          </a:bodyPr>
          <a:lstStyle/>
          <a:p>
            <a:r>
              <a:rPr lang="en-US" sz="2400" smtClean="0"/>
              <a:t>Ví dụ</a:t>
            </a:r>
          </a:p>
          <a:p>
            <a:endParaRPr lang="en-US" sz="2400" smtClean="0"/>
          </a:p>
          <a:p>
            <a:endParaRPr lang="en-US" sz="2400" smtClean="0"/>
          </a:p>
          <a:p>
            <a:endParaRPr lang="en-US" sz="2400" smtClean="0"/>
          </a:p>
          <a:p>
            <a:endParaRPr lang="en-US" sz="2400" smtClean="0"/>
          </a:p>
          <a:p>
            <a:endParaRPr lang="en-US" sz="2400" smtClean="0"/>
          </a:p>
          <a:p>
            <a:endParaRPr lang="en-US" sz="2400" smtClean="0"/>
          </a:p>
          <a:p>
            <a:endParaRPr lang="en-US" sz="2400" smtClean="0"/>
          </a:p>
          <a:p>
            <a:endParaRPr lang="en-US" sz="2400" smtClean="0"/>
          </a:p>
          <a:p>
            <a:r>
              <a:rPr lang="en-US" sz="2000" smtClean="0"/>
              <a:t>Xác định điểm làm việc tĩnh Q trên đặc tuyến truyền đạt và đặc tuyến ra</a:t>
            </a:r>
          </a:p>
          <a:p>
            <a:endParaRPr lang="en-US" sz="2000" smtClean="0"/>
          </a:p>
        </p:txBody>
      </p:sp>
      <p:sp>
        <p:nvSpPr>
          <p:cNvPr id="27653" name="Rectangle 4"/>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7654" name="Rectangle 6"/>
          <p:cNvSpPr>
            <a:spLocks noChangeArrowheads="1"/>
          </p:cNvSpPr>
          <p:nvPr/>
        </p:nvSpPr>
        <p:spPr bwMode="auto">
          <a:xfrm>
            <a:off x="0" y="2114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7655" name="Rectangle 9"/>
          <p:cNvSpPr>
            <a:spLocks noChangeArrowheads="1"/>
          </p:cNvSpPr>
          <p:nvPr/>
        </p:nvSpPr>
        <p:spPr bwMode="auto">
          <a:xfrm>
            <a:off x="0" y="2295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7656" name="Rectangle 11"/>
          <p:cNvSpPr>
            <a:spLocks noChangeArrowheads="1"/>
          </p:cNvSpPr>
          <p:nvPr/>
        </p:nvSpPr>
        <p:spPr bwMode="auto">
          <a:xfrm>
            <a:off x="0" y="2209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6328" name="Object 8"/>
          <p:cNvGraphicFramePr>
            <a:graphicFrameLocks noChangeAspect="1"/>
          </p:cNvGraphicFramePr>
          <p:nvPr/>
        </p:nvGraphicFramePr>
        <p:xfrm>
          <a:off x="838200" y="1295400"/>
          <a:ext cx="7620000" cy="4062413"/>
        </p:xfrm>
        <a:graphic>
          <a:graphicData uri="http://schemas.openxmlformats.org/presentationml/2006/ole">
            <mc:AlternateContent xmlns:mc="http://schemas.openxmlformats.org/markup-compatibility/2006">
              <mc:Choice xmlns:v="urn:schemas-microsoft-com:vml" Requires="v">
                <p:oleObj spid="_x0000_s69647" name="Visio" r:id="rId3" imgW="3648917" imgH="2261751" progId="Visio.Drawing.11">
                  <p:embed/>
                </p:oleObj>
              </mc:Choice>
              <mc:Fallback>
                <p:oleObj name="Visio" r:id="rId3" imgW="3648917" imgH="22617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7620000" cy="406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7"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C030B24-1691-4053-976F-EC0E110EC592}" type="slidenum">
              <a:rPr lang="en-US" smtClean="0"/>
              <a:pPr eaLnBrk="1" hangingPunct="1"/>
              <a:t>42</a:t>
            </a:fld>
            <a:endParaRPr lang="en-US" smtClean="0"/>
          </a:p>
        </p:txBody>
      </p:sp>
    </p:spTree>
    <p:extLst>
      <p:ext uri="{BB962C8B-B14F-4D97-AF65-F5344CB8AC3E}">
        <p14:creationId xmlns:p14="http://schemas.microsoft.com/office/powerpoint/2010/main" val="2614967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56328"/>
                                        </p:tgtEl>
                                        <p:attrNameLst>
                                          <p:attrName>style.visibility</p:attrName>
                                        </p:attrNameLst>
                                      </p:cBhvr>
                                      <p:to>
                                        <p:strVal val="visible"/>
                                      </p:to>
                                    </p:set>
                                    <p:animEffect transition="in" filter="checkerboard(across)">
                                      <p:cBhvr>
                                        <p:cTn id="7" dur="500"/>
                                        <p:tgtEl>
                                          <p:spTgt spid="56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457200" y="381000"/>
            <a:ext cx="8229600" cy="563562"/>
          </a:xfrm>
        </p:spPr>
        <p:txBody>
          <a:bodyPr>
            <a:noAutofit/>
          </a:bodyPr>
          <a:lstStyle/>
          <a:p>
            <a:r>
              <a:rPr lang="vi-VN" i="1" smtClean="0"/>
              <a:t>Sơ đồ phân cực phân áp (</a:t>
            </a:r>
            <a:r>
              <a:rPr lang="en-US" i="1" smtClean="0"/>
              <a:t>4</a:t>
            </a:r>
            <a:r>
              <a:rPr lang="vi-VN" i="1" smtClean="0"/>
              <a:t>)</a:t>
            </a:r>
            <a:endParaRPr lang="en-US" i="1" smtClean="0">
              <a:latin typeface=".VnTime" pitchFamily="34" charset="0"/>
            </a:endParaRPr>
          </a:p>
        </p:txBody>
      </p:sp>
      <p:sp>
        <p:nvSpPr>
          <p:cNvPr id="28676" name="Rectangle 4"/>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8677" name="Rectangle 6"/>
          <p:cNvSpPr>
            <a:spLocks noChangeArrowheads="1"/>
          </p:cNvSpPr>
          <p:nvPr/>
        </p:nvSpPr>
        <p:spPr bwMode="auto">
          <a:xfrm>
            <a:off x="0" y="2114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8678" name="Rectangle 9"/>
          <p:cNvSpPr>
            <a:spLocks noChangeArrowheads="1"/>
          </p:cNvSpPr>
          <p:nvPr/>
        </p:nvSpPr>
        <p:spPr bwMode="auto">
          <a:xfrm>
            <a:off x="0" y="2295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8679" name="Rectangle 11"/>
          <p:cNvSpPr>
            <a:spLocks noChangeArrowheads="1"/>
          </p:cNvSpPr>
          <p:nvPr/>
        </p:nvSpPr>
        <p:spPr bwMode="auto">
          <a:xfrm>
            <a:off x="0" y="2209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6330" name="Object 10"/>
          <p:cNvGraphicFramePr>
            <a:graphicFrameLocks noChangeAspect="1"/>
          </p:cNvGraphicFramePr>
          <p:nvPr/>
        </p:nvGraphicFramePr>
        <p:xfrm>
          <a:off x="238125" y="1143000"/>
          <a:ext cx="8905875" cy="4597400"/>
        </p:xfrm>
        <a:graphic>
          <a:graphicData uri="http://schemas.openxmlformats.org/presentationml/2006/ole">
            <mc:AlternateContent xmlns:mc="http://schemas.openxmlformats.org/markup-compatibility/2006">
              <mc:Choice xmlns:v="urn:schemas-microsoft-com:vml" Requires="v">
                <p:oleObj spid="_x0000_s70671" name="Visio" r:id="rId3" imgW="4719426" imgH="2435149" progId="Visio.Drawing.11">
                  <p:embed/>
                </p:oleObj>
              </mc:Choice>
              <mc:Fallback>
                <p:oleObj name="Visio" r:id="rId3" imgW="4719426" imgH="24351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1143000"/>
                        <a:ext cx="8905875" cy="459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0"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403EE4D-4433-45B2-94CD-7B5637F6CF6A}" type="slidenum">
              <a:rPr lang="en-US" smtClean="0"/>
              <a:pPr eaLnBrk="1" hangingPunct="1"/>
              <a:t>43</a:t>
            </a:fld>
            <a:endParaRPr lang="en-US" smtClean="0"/>
          </a:p>
        </p:txBody>
      </p:sp>
    </p:spTree>
    <p:extLst>
      <p:ext uri="{BB962C8B-B14F-4D97-AF65-F5344CB8AC3E}">
        <p14:creationId xmlns:p14="http://schemas.microsoft.com/office/powerpoint/2010/main" val="149265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56330"/>
                                        </p:tgtEl>
                                        <p:attrNameLst>
                                          <p:attrName>style.visibility</p:attrName>
                                        </p:attrNameLst>
                                      </p:cBhvr>
                                      <p:to>
                                        <p:strVal val="visible"/>
                                      </p:to>
                                    </p:set>
                                    <p:anim calcmode="lin" valueType="num">
                                      <p:cBhvr>
                                        <p:cTn id="7" dur="500" fill="hold"/>
                                        <p:tgtEl>
                                          <p:spTgt spid="56330"/>
                                        </p:tgtEl>
                                        <p:attrNameLst>
                                          <p:attrName>ppt_w</p:attrName>
                                        </p:attrNameLst>
                                      </p:cBhvr>
                                      <p:tavLst>
                                        <p:tav tm="0">
                                          <p:val>
                                            <p:fltVal val="0"/>
                                          </p:val>
                                        </p:tav>
                                        <p:tav tm="100000">
                                          <p:val>
                                            <p:strVal val="#ppt_w"/>
                                          </p:val>
                                        </p:tav>
                                      </p:tavLst>
                                    </p:anim>
                                    <p:anim calcmode="lin" valueType="num">
                                      <p:cBhvr>
                                        <p:cTn id="8" dur="500" fill="hold"/>
                                        <p:tgtEl>
                                          <p:spTgt spid="56330"/>
                                        </p:tgtEl>
                                        <p:attrNameLst>
                                          <p:attrName>ppt_h</p:attrName>
                                        </p:attrNameLst>
                                      </p:cBhvr>
                                      <p:tavLst>
                                        <p:tav tm="0">
                                          <p:val>
                                            <p:fltVal val="0"/>
                                          </p:val>
                                        </p:tav>
                                        <p:tav tm="100000">
                                          <p:val>
                                            <p:strVal val="#ppt_h"/>
                                          </p:val>
                                        </p:tav>
                                      </p:tavLst>
                                    </p:anim>
                                    <p:animEffect transition="in" filter="fade">
                                      <p:cBhvr>
                                        <p:cTn id="9" dur="500"/>
                                        <p:tgtEl>
                                          <p:spTgt spid="5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Rectangle 2"/>
          <p:cNvSpPr>
            <a:spLocks noGrp="1" noChangeArrowheads="1"/>
          </p:cNvSpPr>
          <p:nvPr>
            <p:ph type="title"/>
          </p:nvPr>
        </p:nvSpPr>
        <p:spPr>
          <a:xfrm>
            <a:off x="457200" y="274638"/>
            <a:ext cx="8229600" cy="715962"/>
          </a:xfrm>
        </p:spPr>
        <p:txBody>
          <a:bodyPr>
            <a:noAutofit/>
          </a:bodyPr>
          <a:lstStyle/>
          <a:p>
            <a:r>
              <a:rPr lang="en-US" sz="4000" i="1" smtClean="0"/>
              <a:t>Phân cực bằng hồi tiếp âm (1)</a:t>
            </a:r>
            <a:endParaRPr lang="en-US" sz="4000" i="1" smtClean="0">
              <a:latin typeface=".VnTime" pitchFamily="34" charset="0"/>
            </a:endParaRPr>
          </a:p>
        </p:txBody>
      </p:sp>
      <p:sp>
        <p:nvSpPr>
          <p:cNvPr id="57347" name="Rectangle 3"/>
          <p:cNvSpPr>
            <a:spLocks noGrp="1" noChangeArrowheads="1"/>
          </p:cNvSpPr>
          <p:nvPr>
            <p:ph type="body" sz="half" idx="4294967295"/>
          </p:nvPr>
        </p:nvSpPr>
        <p:spPr>
          <a:xfrm>
            <a:off x="457200" y="1066800"/>
            <a:ext cx="4800600" cy="533400"/>
          </a:xfrm>
          <a:prstGeom prst="rect">
            <a:avLst/>
          </a:prstGeom>
        </p:spPr>
        <p:txBody>
          <a:bodyPr/>
          <a:lstStyle/>
          <a:p>
            <a:r>
              <a:rPr lang="vi-VN" sz="2000" smtClean="0"/>
              <a:t>Sơ đồ mạch</a:t>
            </a:r>
          </a:p>
        </p:txBody>
      </p:sp>
      <p:sp>
        <p:nvSpPr>
          <p:cNvPr id="29707" name="Rectangle 8"/>
          <p:cNvSpPr>
            <a:spLocks noGrp="1" noChangeArrowheads="1"/>
          </p:cNvSpPr>
          <p:nvPr>
            <p:ph type="body" sz="half" idx="4294967295"/>
          </p:nvPr>
        </p:nvSpPr>
        <p:spPr>
          <a:xfrm>
            <a:off x="381000" y="1524000"/>
            <a:ext cx="5334000" cy="4953000"/>
          </a:xfrm>
          <a:prstGeom prst="rect">
            <a:avLst/>
          </a:prstGeom>
        </p:spPr>
        <p:txBody>
          <a:bodyPr/>
          <a:lstStyle/>
          <a:p>
            <a:pPr>
              <a:buFont typeface="Arial" pitchFamily="34" charset="0"/>
              <a:buChar char="•"/>
            </a:pPr>
            <a:r>
              <a:rPr lang="vi-VN" sz="2000" smtClean="0"/>
              <a:t>Xác định hệ số </a:t>
            </a:r>
            <a:r>
              <a:rPr lang="vi-VN" sz="2000" i="1" smtClean="0"/>
              <a:t>k của hàm truyền đạt: </a:t>
            </a:r>
          </a:p>
          <a:p>
            <a:pPr>
              <a:buFontTx/>
              <a:buNone/>
            </a:pPr>
            <a:r>
              <a:rPr lang="en-US" sz="2000" smtClean="0"/>
              <a:t>	Có: </a:t>
            </a:r>
          </a:p>
          <a:p>
            <a:pPr>
              <a:buFont typeface="Arial" pitchFamily="34" charset="0"/>
              <a:buChar char="•"/>
            </a:pPr>
            <a:r>
              <a:rPr lang="vi-VN" sz="2000" smtClean="0"/>
              <a:t>Cặp  điểm làm việc của E-MOSFET: </a:t>
            </a:r>
            <a:r>
              <a:rPr lang="vi-VN" sz="2000" i="1" smtClean="0"/>
              <a:t>U</a:t>
            </a:r>
            <a:r>
              <a:rPr lang="vi-VN" sz="2000" i="1" baseline="-25000" smtClean="0"/>
              <a:t>GS(on)</a:t>
            </a:r>
            <a:r>
              <a:rPr lang="vi-VN" sz="2000" i="1" smtClean="0"/>
              <a:t> và I</a:t>
            </a:r>
            <a:r>
              <a:rPr lang="vi-VN" sz="2000" i="1" baseline="-25000" smtClean="0"/>
              <a:t>D(on)</a:t>
            </a:r>
            <a:r>
              <a:rPr lang="vi-VN" sz="2000" i="1" smtClean="0"/>
              <a:t> nên tính được hệ số k:</a:t>
            </a:r>
          </a:p>
          <a:p>
            <a:endParaRPr lang="en-US" sz="2000" smtClean="0"/>
          </a:p>
          <a:p>
            <a:endParaRPr lang="en-US" sz="2000" smtClean="0"/>
          </a:p>
          <a:p>
            <a:pPr>
              <a:buFont typeface="Arial" pitchFamily="34" charset="0"/>
              <a:buChar char="•"/>
            </a:pPr>
            <a:r>
              <a:rPr lang="vi-VN" sz="2000" smtClean="0"/>
              <a:t>PT Krichoff cho vòng đầu vào:</a:t>
            </a:r>
            <a:r>
              <a:rPr lang="en-US" sz="2000" smtClean="0"/>
              <a:t>		          vì I</a:t>
            </a:r>
            <a:r>
              <a:rPr lang="en-US" sz="2000" baseline="-25000" smtClean="0"/>
              <a:t>G</a:t>
            </a:r>
            <a:r>
              <a:rPr lang="en-US" sz="2000" smtClean="0"/>
              <a:t> = 0</a:t>
            </a:r>
          </a:p>
          <a:p>
            <a:pPr>
              <a:buFont typeface="Arial" pitchFamily="34" charset="0"/>
              <a:buChar char="•"/>
            </a:pPr>
            <a:r>
              <a:rPr lang="vi-VN" sz="2000" smtClean="0"/>
              <a:t>Kết hợp với PT hàm truyền đạt :</a:t>
            </a:r>
          </a:p>
          <a:p>
            <a:pPr>
              <a:buFont typeface="Arial" pitchFamily="34" charset="0"/>
              <a:buChar char="•"/>
            </a:pPr>
            <a:r>
              <a:rPr lang="vi-VN" sz="2000" smtClean="0"/>
              <a:t>PT Krichoff cho vòng đầu ra: </a:t>
            </a:r>
          </a:p>
          <a:p>
            <a:pPr>
              <a:buFont typeface="Arial" pitchFamily="34" charset="0"/>
              <a:buChar char="•"/>
            </a:pPr>
            <a:endParaRPr lang="en-US" sz="2000" smtClean="0"/>
          </a:p>
          <a:p>
            <a:pPr marL="0" indent="0">
              <a:buNone/>
            </a:pPr>
            <a:r>
              <a:rPr lang="en-US" sz="2000" smtClean="0">
                <a:sym typeface="Wingdings" pitchFamily="2" charset="2"/>
              </a:rPr>
              <a:t> </a:t>
            </a:r>
            <a:r>
              <a:rPr lang="vi-VN" sz="2000" smtClean="0">
                <a:sym typeface="Wingdings" pitchFamily="2" charset="2"/>
              </a:rPr>
              <a:t> Xác định được Q</a:t>
            </a:r>
            <a:r>
              <a:rPr lang="en-US" sz="2000" smtClean="0">
                <a:sym typeface="Wingdings" pitchFamily="2" charset="2"/>
              </a:rPr>
              <a:t> có các thông số: I</a:t>
            </a:r>
            <a:r>
              <a:rPr lang="en-US" sz="2000" baseline="-25000" smtClean="0">
                <a:sym typeface="Wingdings" pitchFamily="2" charset="2"/>
              </a:rPr>
              <a:t>DQ</a:t>
            </a:r>
            <a:r>
              <a:rPr lang="en-US" sz="2000" smtClean="0">
                <a:sym typeface="Wingdings" pitchFamily="2" charset="2"/>
              </a:rPr>
              <a:t>, U</a:t>
            </a:r>
            <a:r>
              <a:rPr lang="en-US" sz="2000" baseline="-25000" smtClean="0">
                <a:sym typeface="Wingdings" pitchFamily="2" charset="2"/>
              </a:rPr>
              <a:t>GSQ</a:t>
            </a:r>
            <a:r>
              <a:rPr lang="en-US" sz="2000" smtClean="0">
                <a:sym typeface="Wingdings" pitchFamily="2" charset="2"/>
              </a:rPr>
              <a:t>, U</a:t>
            </a:r>
            <a:r>
              <a:rPr lang="en-US" sz="2000" baseline="-25000" smtClean="0">
                <a:sym typeface="Wingdings" pitchFamily="2" charset="2"/>
              </a:rPr>
              <a:t>DSQ</a:t>
            </a:r>
            <a:endParaRPr lang="vi-VN" sz="2000" smtClean="0">
              <a:sym typeface="Wingdings" pitchFamily="2" charset="2"/>
            </a:endParaRPr>
          </a:p>
        </p:txBody>
      </p:sp>
      <p:sp>
        <p:nvSpPr>
          <p:cNvPr id="29708" name="Rectangle 7"/>
          <p:cNvSpPr>
            <a:spLocks noChangeArrowheads="1"/>
          </p:cNvSpPr>
          <p:nvPr/>
        </p:nvSpPr>
        <p:spPr bwMode="auto">
          <a:xfrm>
            <a:off x="0" y="2638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7350" name="Object 6"/>
          <p:cNvGraphicFramePr>
            <a:graphicFrameLocks noChangeAspect="1"/>
          </p:cNvGraphicFramePr>
          <p:nvPr/>
        </p:nvGraphicFramePr>
        <p:xfrm>
          <a:off x="4959350" y="1066800"/>
          <a:ext cx="4184650" cy="3124200"/>
        </p:xfrm>
        <a:graphic>
          <a:graphicData uri="http://schemas.openxmlformats.org/presentationml/2006/ole">
            <mc:AlternateContent xmlns:mc="http://schemas.openxmlformats.org/markup-compatibility/2006">
              <mc:Choice xmlns:v="urn:schemas-microsoft-com:vml" Requires="v">
                <p:oleObj spid="_x0000_s71773" name="Visio" r:id="rId3" imgW="2277046" imgH="1576110" progId="Visio.Drawing.11">
                  <p:embed/>
                </p:oleObj>
              </mc:Choice>
              <mc:Fallback>
                <p:oleObj name="Visio" r:id="rId3" imgW="2277046" imgH="15761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1066800"/>
                        <a:ext cx="4184650"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9" name="Rectangle 10"/>
          <p:cNvSpPr>
            <a:spLocks noChangeArrowheads="1"/>
          </p:cNvSpPr>
          <p:nvPr/>
        </p:nvSpPr>
        <p:spPr bwMode="auto">
          <a:xfrm>
            <a:off x="0" y="3305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699" name="Object 9"/>
          <p:cNvGraphicFramePr>
            <a:graphicFrameLocks noChangeAspect="1"/>
          </p:cNvGraphicFramePr>
          <p:nvPr/>
        </p:nvGraphicFramePr>
        <p:xfrm>
          <a:off x="1828800" y="1905000"/>
          <a:ext cx="2108200" cy="457200"/>
        </p:xfrm>
        <a:graphic>
          <a:graphicData uri="http://schemas.openxmlformats.org/presentationml/2006/ole">
            <mc:AlternateContent xmlns:mc="http://schemas.openxmlformats.org/markup-compatibility/2006">
              <mc:Choice xmlns:v="urn:schemas-microsoft-com:vml" Requires="v">
                <p:oleObj spid="_x0000_s71774" name="Equation" r:id="rId5" imgW="1155700" imgH="241300" progId="Equation.DSMT4">
                  <p:embed/>
                </p:oleObj>
              </mc:Choice>
              <mc:Fallback>
                <p:oleObj name="Equation" r:id="rId5" imgW="11557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905000"/>
                        <a:ext cx="2108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0" name="Rectangle 12"/>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700" name="Object 11"/>
          <p:cNvGraphicFramePr>
            <a:graphicFrameLocks noChangeAspect="1"/>
          </p:cNvGraphicFramePr>
          <p:nvPr>
            <p:extLst>
              <p:ext uri="{D42A27DB-BD31-4B8C-83A1-F6EECF244321}">
                <p14:modId xmlns:p14="http://schemas.microsoft.com/office/powerpoint/2010/main" val="4193981372"/>
              </p:ext>
            </p:extLst>
          </p:nvPr>
        </p:nvGraphicFramePr>
        <p:xfrm>
          <a:off x="685800" y="2938462"/>
          <a:ext cx="4648200" cy="733425"/>
        </p:xfrm>
        <a:graphic>
          <a:graphicData uri="http://schemas.openxmlformats.org/presentationml/2006/ole">
            <mc:AlternateContent xmlns:mc="http://schemas.openxmlformats.org/markup-compatibility/2006">
              <mc:Choice xmlns:v="urn:schemas-microsoft-com:vml" Requires="v">
                <p:oleObj spid="_x0000_s71775" name="Equation" r:id="rId7" imgW="2895600" imgH="469900" progId="Equation.DSMT4">
                  <p:embed/>
                </p:oleObj>
              </mc:Choice>
              <mc:Fallback>
                <p:oleObj name="Equation" r:id="rId7" imgW="2895600" imgH="4699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938462"/>
                        <a:ext cx="464820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1"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701" name="Object 13"/>
          <p:cNvGraphicFramePr>
            <a:graphicFrameLocks noChangeAspect="1"/>
          </p:cNvGraphicFramePr>
          <p:nvPr/>
        </p:nvGraphicFramePr>
        <p:xfrm>
          <a:off x="4419600" y="3657600"/>
          <a:ext cx="2568575" cy="381000"/>
        </p:xfrm>
        <a:graphic>
          <a:graphicData uri="http://schemas.openxmlformats.org/presentationml/2006/ole">
            <mc:AlternateContent xmlns:mc="http://schemas.openxmlformats.org/markup-compatibility/2006">
              <mc:Choice xmlns:v="urn:schemas-microsoft-com:vml" Requires="v">
                <p:oleObj spid="_x0000_s71776" name="Equation" r:id="rId9" imgW="1549400" imgH="228600" progId="Equation.DSMT4">
                  <p:embed/>
                </p:oleObj>
              </mc:Choice>
              <mc:Fallback>
                <p:oleObj name="Equation" r:id="rId9" imgW="15494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3657600"/>
                        <a:ext cx="25685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2" name="Rectangle 1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702" name="Object 15"/>
          <p:cNvGraphicFramePr>
            <a:graphicFrameLocks noChangeAspect="1"/>
          </p:cNvGraphicFramePr>
          <p:nvPr>
            <p:extLst>
              <p:ext uri="{D42A27DB-BD31-4B8C-83A1-F6EECF244321}">
                <p14:modId xmlns:p14="http://schemas.microsoft.com/office/powerpoint/2010/main" val="3294228046"/>
              </p:ext>
            </p:extLst>
          </p:nvPr>
        </p:nvGraphicFramePr>
        <p:xfrm>
          <a:off x="1981200" y="4038600"/>
          <a:ext cx="2127250" cy="381000"/>
        </p:xfrm>
        <a:graphic>
          <a:graphicData uri="http://schemas.openxmlformats.org/presentationml/2006/ole">
            <mc:AlternateContent xmlns:mc="http://schemas.openxmlformats.org/markup-compatibility/2006">
              <mc:Choice xmlns:v="urn:schemas-microsoft-com:vml" Requires="v">
                <p:oleObj spid="_x0000_s71777" name="Equation" r:id="rId11" imgW="1282700" imgH="228600" progId="Equation.DSMT4">
                  <p:embed/>
                </p:oleObj>
              </mc:Choice>
              <mc:Fallback>
                <p:oleObj name="Equation" r:id="rId11" imgW="12827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4038600"/>
                        <a:ext cx="21272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3" name="Rectangle 18"/>
          <p:cNvSpPr>
            <a:spLocks noChangeArrowheads="1"/>
          </p:cNvSpPr>
          <p:nvPr/>
        </p:nvSpPr>
        <p:spPr bwMode="auto">
          <a:xfrm>
            <a:off x="0" y="3305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703" name="Object 17"/>
          <p:cNvGraphicFramePr>
            <a:graphicFrameLocks noChangeAspect="1"/>
          </p:cNvGraphicFramePr>
          <p:nvPr>
            <p:extLst>
              <p:ext uri="{D42A27DB-BD31-4B8C-83A1-F6EECF244321}">
                <p14:modId xmlns:p14="http://schemas.microsoft.com/office/powerpoint/2010/main" val="195338083"/>
              </p:ext>
            </p:extLst>
          </p:nvPr>
        </p:nvGraphicFramePr>
        <p:xfrm>
          <a:off x="4368800" y="4267200"/>
          <a:ext cx="2108200" cy="457200"/>
        </p:xfrm>
        <a:graphic>
          <a:graphicData uri="http://schemas.openxmlformats.org/presentationml/2006/ole">
            <mc:AlternateContent xmlns:mc="http://schemas.openxmlformats.org/markup-compatibility/2006">
              <mc:Choice xmlns:v="urn:schemas-microsoft-com:vml" Requires="v">
                <p:oleObj spid="_x0000_s71778" name="Equation" r:id="rId13" imgW="1155700" imgH="241300" progId="Equation.DSMT4">
                  <p:embed/>
                </p:oleObj>
              </mc:Choice>
              <mc:Fallback>
                <p:oleObj name="Equation" r:id="rId13" imgW="11557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800" y="4267200"/>
                        <a:ext cx="2108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4" name="Rectangle 20"/>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29704" name="Object 19"/>
          <p:cNvGraphicFramePr>
            <a:graphicFrameLocks noChangeAspect="1"/>
          </p:cNvGraphicFramePr>
          <p:nvPr>
            <p:extLst>
              <p:ext uri="{D42A27DB-BD31-4B8C-83A1-F6EECF244321}">
                <p14:modId xmlns:p14="http://schemas.microsoft.com/office/powerpoint/2010/main" val="403984668"/>
              </p:ext>
            </p:extLst>
          </p:nvPr>
        </p:nvGraphicFramePr>
        <p:xfrm>
          <a:off x="1981200" y="5105400"/>
          <a:ext cx="1897063" cy="385763"/>
        </p:xfrm>
        <a:graphic>
          <a:graphicData uri="http://schemas.openxmlformats.org/presentationml/2006/ole">
            <mc:AlternateContent xmlns:mc="http://schemas.openxmlformats.org/markup-compatibility/2006">
              <mc:Choice xmlns:v="urn:schemas-microsoft-com:vml" Requires="v">
                <p:oleObj spid="_x0000_s71779" name="Equation" r:id="rId14" imgW="1143000" imgH="228600" progId="Equation.DSMT4">
                  <p:embed/>
                </p:oleObj>
              </mc:Choice>
              <mc:Fallback>
                <p:oleObj name="Equation" r:id="rId14" imgW="11430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200" y="5105400"/>
                        <a:ext cx="1897063"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5" name="Rectangle 22"/>
          <p:cNvSpPr>
            <a:spLocks noChangeArrowheads="1"/>
          </p:cNvSpPr>
          <p:nvPr/>
        </p:nvSpPr>
        <p:spPr bwMode="auto">
          <a:xfrm>
            <a:off x="0" y="213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9716" name="Slide Number Placeholder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B36EA2A-81E6-49F8-A5A3-C57ED52E27A8}" type="slidenum">
              <a:rPr lang="en-US" smtClean="0"/>
              <a:pPr eaLnBrk="1" hangingPunct="1"/>
              <a:t>44</a:t>
            </a:fld>
            <a:endParaRPr lang="en-US" smtClean="0"/>
          </a:p>
        </p:txBody>
      </p:sp>
    </p:spTree>
    <p:extLst>
      <p:ext uri="{BB962C8B-B14F-4D97-AF65-F5344CB8AC3E}">
        <p14:creationId xmlns:p14="http://schemas.microsoft.com/office/powerpoint/2010/main" val="3321945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diamond(in)">
                                      <p:cBhvr>
                                        <p:cTn id="7" dur="2000"/>
                                        <p:tgtEl>
                                          <p:spTgt spid="57347">
                                            <p:txEl>
                                              <p:pRg st="0" end="0"/>
                                            </p:txEl>
                                          </p:spTgt>
                                        </p:tgtEl>
                                      </p:cBhvr>
                                    </p:animEffect>
                                  </p:childTnLst>
                                </p:cTn>
                              </p:par>
                            </p:childTnLst>
                          </p:cTn>
                        </p:par>
                        <p:par>
                          <p:cTn id="8" fill="hold" nodeType="afterGroup">
                            <p:stCondLst>
                              <p:cond delay="2000"/>
                            </p:stCondLst>
                            <p:childTnLst>
                              <p:par>
                                <p:cTn id="9" presetID="5" presetClass="entr" presetSubtype="10" fill="hold" nodeType="afterEffect">
                                  <p:stCondLst>
                                    <p:cond delay="0"/>
                                  </p:stCondLst>
                                  <p:childTnLst>
                                    <p:set>
                                      <p:cBhvr>
                                        <p:cTn id="10" dur="1" fill="hold">
                                          <p:stCondLst>
                                            <p:cond delay="0"/>
                                          </p:stCondLst>
                                        </p:cTn>
                                        <p:tgtEl>
                                          <p:spTgt spid="57350"/>
                                        </p:tgtEl>
                                        <p:attrNameLst>
                                          <p:attrName>style.visibility</p:attrName>
                                        </p:attrNameLst>
                                      </p:cBhvr>
                                      <p:to>
                                        <p:strVal val="visible"/>
                                      </p:to>
                                    </p:set>
                                    <p:animEffect transition="in" filter="checkerboard(across)">
                                      <p:cBhvr>
                                        <p:cTn id="11"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65" name="Object 21"/>
          <p:cNvGraphicFramePr>
            <a:graphicFrameLocks noChangeAspect="1"/>
          </p:cNvGraphicFramePr>
          <p:nvPr/>
        </p:nvGraphicFramePr>
        <p:xfrm>
          <a:off x="581025" y="1524000"/>
          <a:ext cx="8562975" cy="4800600"/>
        </p:xfrm>
        <a:graphic>
          <a:graphicData uri="http://schemas.openxmlformats.org/presentationml/2006/ole">
            <mc:AlternateContent xmlns:mc="http://schemas.openxmlformats.org/markup-compatibility/2006">
              <mc:Choice xmlns:v="urn:schemas-microsoft-com:vml" Requires="v">
                <p:oleObj spid="_x0000_s72719" name="Visio" r:id="rId3" imgW="6692922" imgH="3195536" progId="Visio.Drawing.11">
                  <p:embed/>
                </p:oleObj>
              </mc:Choice>
              <mc:Fallback>
                <p:oleObj name="Visio" r:id="rId3" imgW="6692922" imgH="31955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 y="1524000"/>
                        <a:ext cx="8562975"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3" name="Rectangle 2"/>
          <p:cNvSpPr>
            <a:spLocks noGrp="1" noChangeArrowheads="1"/>
          </p:cNvSpPr>
          <p:nvPr>
            <p:ph type="title"/>
          </p:nvPr>
        </p:nvSpPr>
        <p:spPr>
          <a:xfrm>
            <a:off x="457200" y="274638"/>
            <a:ext cx="8229600" cy="715962"/>
          </a:xfrm>
        </p:spPr>
        <p:txBody>
          <a:bodyPr/>
          <a:lstStyle/>
          <a:p>
            <a:r>
              <a:rPr lang="en-US" sz="3600" smtClean="0"/>
              <a:t>Phân cực bằng hồi tiếp âm (2)</a:t>
            </a:r>
            <a:endParaRPr lang="en-US" sz="3600" smtClean="0">
              <a:latin typeface=".VnTime" pitchFamily="34" charset="0"/>
            </a:endParaRPr>
          </a:p>
        </p:txBody>
      </p:sp>
      <p:sp>
        <p:nvSpPr>
          <p:cNvPr id="57347" name="Rectangle 3"/>
          <p:cNvSpPr>
            <a:spLocks noGrp="1" noChangeArrowheads="1"/>
          </p:cNvSpPr>
          <p:nvPr>
            <p:ph type="body" sz="half" idx="4294967295"/>
          </p:nvPr>
        </p:nvSpPr>
        <p:spPr>
          <a:xfrm>
            <a:off x="457200" y="1066800"/>
            <a:ext cx="8458200" cy="4525963"/>
          </a:xfrm>
          <a:prstGeom prst="rect">
            <a:avLst/>
          </a:prstGeom>
        </p:spPr>
        <p:txBody>
          <a:bodyPr>
            <a:normAutofit/>
          </a:bodyPr>
          <a:lstStyle/>
          <a:p>
            <a:r>
              <a:rPr lang="en-US" smtClean="0"/>
              <a:t>Điểm làm việc tĩnh Q trên đặc tuyến truyền đạt và đặc tuyến ra</a:t>
            </a:r>
          </a:p>
        </p:txBody>
      </p:sp>
      <p:sp>
        <p:nvSpPr>
          <p:cNvPr id="30725" name="Rectangle 7"/>
          <p:cNvSpPr>
            <a:spLocks noChangeArrowheads="1"/>
          </p:cNvSpPr>
          <p:nvPr/>
        </p:nvSpPr>
        <p:spPr bwMode="auto">
          <a:xfrm>
            <a:off x="0" y="2638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26" name="Rectangle 10"/>
          <p:cNvSpPr>
            <a:spLocks noChangeArrowheads="1"/>
          </p:cNvSpPr>
          <p:nvPr/>
        </p:nvSpPr>
        <p:spPr bwMode="auto">
          <a:xfrm>
            <a:off x="0" y="3305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27" name="Rectangle 12"/>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28"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29" name="Rectangle 1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30" name="Rectangle 18"/>
          <p:cNvSpPr>
            <a:spLocks noChangeArrowheads="1"/>
          </p:cNvSpPr>
          <p:nvPr/>
        </p:nvSpPr>
        <p:spPr bwMode="auto">
          <a:xfrm>
            <a:off x="0" y="3305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31" name="Rectangle 20"/>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32" name="Rectangle 22"/>
          <p:cNvSpPr>
            <a:spLocks noChangeArrowheads="1"/>
          </p:cNvSpPr>
          <p:nvPr/>
        </p:nvSpPr>
        <p:spPr bwMode="auto">
          <a:xfrm>
            <a:off x="0" y="213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0733" name="Slide Number Placeholder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9F7EBD8-2200-4424-BC5A-824FAF92D764}" type="slidenum">
              <a:rPr lang="en-US" smtClean="0"/>
              <a:pPr eaLnBrk="1" hangingPunct="1"/>
              <a:t>45</a:t>
            </a:fld>
            <a:endParaRPr lang="en-US" smtClean="0"/>
          </a:p>
        </p:txBody>
      </p:sp>
    </p:spTree>
    <p:extLst>
      <p:ext uri="{BB962C8B-B14F-4D97-AF65-F5344CB8AC3E}">
        <p14:creationId xmlns:p14="http://schemas.microsoft.com/office/powerpoint/2010/main" val="3184826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diamond(in)">
                                      <p:cBhvr>
                                        <p:cTn id="7" dur="2000"/>
                                        <p:tgtEl>
                                          <p:spTgt spid="57347">
                                            <p:txEl>
                                              <p:pRg st="0" end="0"/>
                                            </p:txEl>
                                          </p:spTgt>
                                        </p:tgtEl>
                                      </p:cBhvr>
                                    </p:animEffect>
                                  </p:childTnLst>
                                </p:cTn>
                              </p:par>
                            </p:childTnLst>
                          </p:cTn>
                        </p:par>
                        <p:par>
                          <p:cTn id="8" fill="hold" nodeType="afterGroup">
                            <p:stCondLst>
                              <p:cond delay="2000"/>
                            </p:stCondLst>
                            <p:childTnLst>
                              <p:par>
                                <p:cTn id="9" presetID="2" presetClass="entr" presetSubtype="4" fill="hold" nodeType="afterEffect">
                                  <p:stCondLst>
                                    <p:cond delay="0"/>
                                  </p:stCondLst>
                                  <p:childTnLst>
                                    <p:set>
                                      <p:cBhvr>
                                        <p:cTn id="10" dur="1" fill="hold">
                                          <p:stCondLst>
                                            <p:cond delay="0"/>
                                          </p:stCondLst>
                                        </p:cTn>
                                        <p:tgtEl>
                                          <p:spTgt spid="57365"/>
                                        </p:tgtEl>
                                        <p:attrNameLst>
                                          <p:attrName>style.visibility</p:attrName>
                                        </p:attrNameLst>
                                      </p:cBhvr>
                                      <p:to>
                                        <p:strVal val="visible"/>
                                      </p:to>
                                    </p:set>
                                    <p:anim calcmode="lin" valueType="num">
                                      <p:cBhvr additive="base">
                                        <p:cTn id="11" dur="2000" fill="hold"/>
                                        <p:tgtEl>
                                          <p:spTgt spid="57365"/>
                                        </p:tgtEl>
                                        <p:attrNameLst>
                                          <p:attrName>ppt_x</p:attrName>
                                        </p:attrNameLst>
                                      </p:cBhvr>
                                      <p:tavLst>
                                        <p:tav tm="0">
                                          <p:val>
                                            <p:strVal val="#ppt_x"/>
                                          </p:val>
                                        </p:tav>
                                        <p:tav tm="100000">
                                          <p:val>
                                            <p:strVal val="#ppt_x"/>
                                          </p:val>
                                        </p:tav>
                                      </p:tavLst>
                                    </p:anim>
                                    <p:anim calcmode="lin" valueType="num">
                                      <p:cBhvr additive="base">
                                        <p:cTn id="12" dur="2000" fill="hold"/>
                                        <p:tgtEl>
                                          <p:spTgt spid="57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marL="838200" indent="-838200"/>
            <a:r>
              <a:rPr lang="vi-VN" sz="3600" b="1" smtClean="0">
                <a:solidFill>
                  <a:srgbClr val="C00000"/>
                </a:solidFill>
              </a:rPr>
              <a:t>Sơ đồ mắc FET trong mạch điện</a:t>
            </a:r>
            <a:endParaRPr lang="en-US" sz="3600" b="1" smtClean="0">
              <a:solidFill>
                <a:srgbClr val="C00000"/>
              </a:solidFill>
              <a:latin typeface=".VnTime" pitchFamily="34" charset="0"/>
            </a:endParaRPr>
          </a:p>
        </p:txBody>
      </p:sp>
      <p:sp>
        <p:nvSpPr>
          <p:cNvPr id="113667" name="Rectangle 3"/>
          <p:cNvSpPr>
            <a:spLocks noGrp="1" noChangeArrowheads="1"/>
          </p:cNvSpPr>
          <p:nvPr>
            <p:ph type="body" idx="1"/>
          </p:nvPr>
        </p:nvSpPr>
        <p:spPr>
          <a:xfrm>
            <a:off x="762000" y="1752600"/>
            <a:ext cx="7967133" cy="4105341"/>
          </a:xfrm>
        </p:spPr>
        <p:txBody>
          <a:bodyPr>
            <a:normAutofit fontScale="92500"/>
          </a:bodyPr>
          <a:lstStyle/>
          <a:p>
            <a:pPr>
              <a:defRPr/>
            </a:pPr>
            <a:r>
              <a:rPr lang="vi-VN" sz="2400" smtClean="0"/>
              <a:t>FE</a:t>
            </a:r>
            <a:r>
              <a:rPr lang="vi-VN" sz="2800" smtClean="0"/>
              <a:t>T cũng được dùng để khuếch đại tín hiệu nhỏ như BJT.</a:t>
            </a:r>
          </a:p>
          <a:p>
            <a:pPr>
              <a:defRPr/>
            </a:pPr>
            <a:r>
              <a:rPr lang="en-US" sz="2800" smtClean="0"/>
              <a:t>S</a:t>
            </a:r>
            <a:r>
              <a:rPr lang="vi-VN" sz="2800" smtClean="0"/>
              <a:t>ự thay đổi dòng đầu ra (dòng I</a:t>
            </a:r>
            <a:r>
              <a:rPr lang="vi-VN" sz="2800" baseline="-25000" smtClean="0"/>
              <a:t>D</a:t>
            </a:r>
            <a:r>
              <a:rPr lang="vi-VN" sz="2800" smtClean="0"/>
              <a:t>) được điều khiển bằng điện thế nhỏ ở đầu vào (điện thế U</a:t>
            </a:r>
            <a:r>
              <a:rPr lang="vi-VN" sz="2800" baseline="-25000" smtClean="0"/>
              <a:t>GS</a:t>
            </a:r>
            <a:r>
              <a:rPr lang="vi-VN" sz="2800" smtClean="0"/>
              <a:t>).</a:t>
            </a:r>
          </a:p>
          <a:p>
            <a:pPr>
              <a:defRPr/>
            </a:pPr>
            <a:r>
              <a:rPr lang="vi-VN" sz="2800" smtClean="0"/>
              <a:t>FET cũng có 3 cách mắc trong các sơ đồ mạch khuếch đại </a:t>
            </a:r>
            <a:r>
              <a:rPr lang="en-US" sz="2800" smtClean="0"/>
              <a:t>giống như BJT, đó </a:t>
            </a:r>
            <a:r>
              <a:rPr lang="vi-VN" sz="2800" smtClean="0"/>
              <a:t>là:</a:t>
            </a:r>
          </a:p>
          <a:p>
            <a:pPr lvl="1">
              <a:defRPr/>
            </a:pPr>
            <a:r>
              <a:rPr lang="vi-VN" sz="2600" smtClean="0"/>
              <a:t>Sơ đồ mạch cực nguồn chung (SC)</a:t>
            </a:r>
          </a:p>
          <a:p>
            <a:pPr lvl="1">
              <a:defRPr/>
            </a:pPr>
            <a:r>
              <a:rPr lang="vi-VN" sz="2600" smtClean="0"/>
              <a:t>Sơ đồ cực máng chung (DC)</a:t>
            </a:r>
          </a:p>
          <a:p>
            <a:pPr lvl="1">
              <a:defRPr/>
            </a:pPr>
            <a:r>
              <a:rPr lang="vi-VN" sz="2600" smtClean="0"/>
              <a:t>Sơ đồ cực cửa chung (GC)</a:t>
            </a:r>
          </a:p>
        </p:txBody>
      </p:sp>
      <p:sp>
        <p:nvSpPr>
          <p:cNvPr id="665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0E841C0-CCAE-4BA4-B183-3B23A23A339A}" type="slidenum">
              <a:rPr lang="en-US" smtClean="0"/>
              <a:pPr eaLnBrk="1" hangingPunct="1"/>
              <a:t>46</a:t>
            </a:fld>
            <a:endParaRPr lang="en-US" smtClean="0"/>
          </a:p>
        </p:txBody>
      </p:sp>
    </p:spTree>
    <p:extLst>
      <p:ext uri="{BB962C8B-B14F-4D97-AF65-F5344CB8AC3E}">
        <p14:creationId xmlns:p14="http://schemas.microsoft.com/office/powerpoint/2010/main" val="161213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04800" y="381000"/>
            <a:ext cx="8458200" cy="639763"/>
          </a:xfrm>
        </p:spPr>
        <p:txBody>
          <a:bodyPr>
            <a:noAutofit/>
          </a:bodyPr>
          <a:lstStyle/>
          <a:p>
            <a:r>
              <a:rPr lang="vi-VN" sz="4000" smtClean="0"/>
              <a:t>Sơ đồ mạch cực nguồn chung (</a:t>
            </a:r>
            <a:r>
              <a:rPr lang="en-US" sz="4000" smtClean="0"/>
              <a:t>CS</a:t>
            </a:r>
            <a:r>
              <a:rPr lang="vi-VN" sz="4000" smtClean="0"/>
              <a:t>)</a:t>
            </a:r>
            <a:endParaRPr lang="en-US" sz="4000" smtClean="0">
              <a:latin typeface=".VnTime" pitchFamily="34" charset="0"/>
            </a:endParaRPr>
          </a:p>
        </p:txBody>
      </p:sp>
      <p:sp>
        <p:nvSpPr>
          <p:cNvPr id="31748" name="Rectangle 3"/>
          <p:cNvSpPr>
            <a:spLocks noGrp="1" noChangeArrowheads="1"/>
          </p:cNvSpPr>
          <p:nvPr>
            <p:ph type="body" sz="half" idx="4294967295"/>
          </p:nvPr>
        </p:nvSpPr>
        <p:spPr>
          <a:xfrm>
            <a:off x="457200" y="1600200"/>
            <a:ext cx="4038600" cy="4525963"/>
          </a:xfrm>
          <a:prstGeom prst="rect">
            <a:avLst/>
          </a:prstGeom>
        </p:spPr>
        <p:txBody>
          <a:bodyPr/>
          <a:lstStyle/>
          <a:p>
            <a:r>
              <a:rPr lang="vi-VN" sz="2000" smtClean="0"/>
              <a:t>Sơ đồ mạch</a:t>
            </a:r>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p:txBody>
      </p:sp>
      <p:sp>
        <p:nvSpPr>
          <p:cNvPr id="31749" name="Rectangle 6"/>
          <p:cNvSpPr>
            <a:spLocks noGrp="1" noChangeArrowheads="1"/>
          </p:cNvSpPr>
          <p:nvPr>
            <p:ph type="body" sz="half" idx="4294967295"/>
          </p:nvPr>
        </p:nvSpPr>
        <p:spPr>
          <a:xfrm>
            <a:off x="533400" y="3886200"/>
            <a:ext cx="8610600" cy="4525963"/>
          </a:xfrm>
          <a:prstGeom prst="rect">
            <a:avLst/>
          </a:prstGeom>
        </p:spPr>
        <p:txBody>
          <a:bodyPr/>
          <a:lstStyle/>
          <a:p>
            <a:r>
              <a:rPr lang="vi-VN" sz="2000" smtClean="0"/>
              <a:t>Tín hiệu vào được đưa vào cực cửa G, tín hiệu ra lấy trên cực máng D.</a:t>
            </a:r>
          </a:p>
          <a:p>
            <a:r>
              <a:rPr lang="vi-VN" sz="2000" smtClean="0"/>
              <a:t>Đặc điểm của mạch SC :</a:t>
            </a:r>
          </a:p>
          <a:p>
            <a:pPr lvl="1"/>
            <a:r>
              <a:rPr lang="vi-VN" sz="2000" smtClean="0"/>
              <a:t>Tín hiệu </a:t>
            </a:r>
            <a:r>
              <a:rPr lang="en-US" sz="2000" smtClean="0"/>
              <a:t>điện áp </a:t>
            </a:r>
            <a:r>
              <a:rPr lang="vi-VN" sz="2000" smtClean="0"/>
              <a:t>vào và tín hiệu ra </a:t>
            </a:r>
            <a:r>
              <a:rPr lang="vi-VN" sz="2000" smtClean="0">
                <a:solidFill>
                  <a:srgbClr val="C00000"/>
                </a:solidFill>
              </a:rPr>
              <a:t>ngược pha </a:t>
            </a:r>
            <a:r>
              <a:rPr lang="vi-VN" sz="2000" smtClean="0"/>
              <a:t>nhau.</a:t>
            </a:r>
          </a:p>
          <a:p>
            <a:pPr lvl="1"/>
            <a:r>
              <a:rPr lang="en-US" sz="2000" smtClean="0"/>
              <a:t>Trở kháng vào vô cùng lớn Z</a:t>
            </a:r>
            <a:r>
              <a:rPr lang="en-US" sz="2000" baseline="-25000" smtClean="0"/>
              <a:t>V</a:t>
            </a:r>
            <a:r>
              <a:rPr lang="en-US" sz="2000" smtClean="0"/>
              <a:t> = R</a:t>
            </a:r>
            <a:r>
              <a:rPr lang="en-US" sz="2000" baseline="-25000" smtClean="0"/>
              <a:t>GS</a:t>
            </a:r>
            <a:r>
              <a:rPr lang="en-US" sz="2000" smtClean="0"/>
              <a:t> </a:t>
            </a:r>
            <a:r>
              <a:rPr lang="en-US" sz="2000" smtClean="0">
                <a:sym typeface="Symbol" pitchFamily="18" charset="2"/>
              </a:rPr>
              <a:t></a:t>
            </a:r>
          </a:p>
          <a:p>
            <a:pPr lvl="1"/>
            <a:r>
              <a:rPr lang="en-US" sz="2000" smtClean="0"/>
              <a:t>Trở kháng ra Z</a:t>
            </a:r>
            <a:r>
              <a:rPr lang="en-US" sz="2000" baseline="-25000" smtClean="0"/>
              <a:t>ra</a:t>
            </a:r>
            <a:r>
              <a:rPr lang="en-US" sz="2000" smtClean="0"/>
              <a:t> = R</a:t>
            </a:r>
            <a:r>
              <a:rPr lang="en-US" sz="2000" baseline="-25000" smtClean="0"/>
              <a:t>D</a:t>
            </a:r>
            <a:r>
              <a:rPr lang="en-US" sz="2000" smtClean="0"/>
              <a:t> // r</a:t>
            </a:r>
            <a:r>
              <a:rPr lang="en-US" sz="2000" baseline="-25000" smtClean="0"/>
              <a:t>d</a:t>
            </a:r>
          </a:p>
          <a:p>
            <a:pPr lvl="1"/>
            <a:r>
              <a:rPr lang="vi-VN" sz="2000" smtClean="0"/>
              <a:t>Hệ số khuếch đại áp lớn ( khoảng 150</a:t>
            </a:r>
            <a:r>
              <a:rPr lang="vi-VN" sz="2000" smtClean="0">
                <a:sym typeface="Symbol" pitchFamily="18" charset="2"/>
              </a:rPr>
              <a:t>300 lần với JFET kênh N và 75150 lần với kênh P)</a:t>
            </a:r>
            <a:endParaRPr lang="en-US" sz="2000" smtClean="0">
              <a:sym typeface="Symbol" pitchFamily="18" charset="2"/>
            </a:endParaRPr>
          </a:p>
          <a:p>
            <a:pPr lvl="1">
              <a:buFontTx/>
              <a:buNone/>
            </a:pPr>
            <a:r>
              <a:rPr lang="vi-VN" sz="2000" i="1" smtClean="0"/>
              <a:t>Tương tự mạch E chung của BJT.</a:t>
            </a:r>
          </a:p>
          <a:p>
            <a:endParaRPr lang="en-US" sz="2400" smtClean="0"/>
          </a:p>
        </p:txBody>
      </p:sp>
      <p:sp>
        <p:nvSpPr>
          <p:cNvPr id="31750" name="Rectangle 5"/>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61444" name="Object 4"/>
          <p:cNvGraphicFramePr>
            <a:graphicFrameLocks noChangeAspect="1"/>
          </p:cNvGraphicFramePr>
          <p:nvPr>
            <p:extLst>
              <p:ext uri="{D42A27DB-BD31-4B8C-83A1-F6EECF244321}">
                <p14:modId xmlns:p14="http://schemas.microsoft.com/office/powerpoint/2010/main" val="4082987430"/>
              </p:ext>
            </p:extLst>
          </p:nvPr>
        </p:nvGraphicFramePr>
        <p:xfrm>
          <a:off x="2286000" y="990600"/>
          <a:ext cx="6934200" cy="3124200"/>
        </p:xfrm>
        <a:graphic>
          <a:graphicData uri="http://schemas.openxmlformats.org/presentationml/2006/ole">
            <mc:AlternateContent xmlns:mc="http://schemas.openxmlformats.org/markup-compatibility/2006">
              <mc:Choice xmlns:v="urn:schemas-microsoft-com:vml" Requires="v">
                <p:oleObj spid="_x0000_s73744" name="Visio" r:id="rId3" imgW="4829769" imgH="2033084" progId="Visio.Drawing.11">
                  <p:embed/>
                </p:oleObj>
              </mc:Choice>
              <mc:Fallback>
                <p:oleObj name="Visio" r:id="rId3" imgW="4829769" imgH="203308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990600"/>
                        <a:ext cx="6934200"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75F82B4-6232-433E-B8F0-A52363762B2F}" type="slidenum">
              <a:rPr lang="en-US" smtClean="0"/>
              <a:pPr eaLnBrk="1" hangingPunct="1"/>
              <a:t>47</a:t>
            </a:fld>
            <a:endParaRPr lang="en-US" smtClean="0"/>
          </a:p>
        </p:txBody>
      </p:sp>
    </p:spTree>
    <p:extLst>
      <p:ext uri="{BB962C8B-B14F-4D97-AF65-F5344CB8AC3E}">
        <p14:creationId xmlns:p14="http://schemas.microsoft.com/office/powerpoint/2010/main" val="2706823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dissolve">
                                      <p:cBhvr>
                                        <p:cTn id="7"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8229600" cy="563563"/>
          </a:xfrm>
        </p:spPr>
        <p:txBody>
          <a:bodyPr>
            <a:noAutofit/>
          </a:bodyPr>
          <a:lstStyle/>
          <a:p>
            <a:r>
              <a:rPr lang="vi-VN" i="1" smtClean="0"/>
              <a:t>Sơ đồ cực máng chung (</a:t>
            </a:r>
            <a:r>
              <a:rPr lang="en-US" i="1" smtClean="0"/>
              <a:t>CD</a:t>
            </a:r>
            <a:r>
              <a:rPr lang="vi-VN" i="1" smtClean="0"/>
              <a:t>) </a:t>
            </a:r>
            <a:endParaRPr lang="en-US" smtClean="0">
              <a:latin typeface=".VnTime" pitchFamily="34" charset="0"/>
            </a:endParaRPr>
          </a:p>
        </p:txBody>
      </p:sp>
      <p:sp>
        <p:nvSpPr>
          <p:cNvPr id="32772" name="Rectangle 3"/>
          <p:cNvSpPr>
            <a:spLocks noGrp="1" noChangeArrowheads="1"/>
          </p:cNvSpPr>
          <p:nvPr>
            <p:ph type="body" sz="half" idx="4294967295"/>
          </p:nvPr>
        </p:nvSpPr>
        <p:spPr>
          <a:xfrm>
            <a:off x="533400" y="990600"/>
            <a:ext cx="4495800" cy="5410200"/>
          </a:xfrm>
          <a:prstGeom prst="rect">
            <a:avLst/>
          </a:prstGeom>
        </p:spPr>
        <p:txBody>
          <a:bodyPr>
            <a:normAutofit/>
          </a:bodyPr>
          <a:lstStyle/>
          <a:p>
            <a:r>
              <a:rPr lang="vi-VN" smtClean="0"/>
              <a:t>Sơ đồ mạch</a:t>
            </a:r>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r>
              <a:rPr lang="vi-VN" smtClean="0"/>
              <a:t>Tín hiệu vào được đưa vào cực cửa G, tín hiệu ra lấy trên cực nguồn S.</a:t>
            </a:r>
          </a:p>
          <a:p>
            <a:endParaRPr lang="en-US" sz="2000" smtClean="0"/>
          </a:p>
        </p:txBody>
      </p:sp>
      <p:sp>
        <p:nvSpPr>
          <p:cNvPr id="32773" name="Rectangle 4"/>
          <p:cNvSpPr>
            <a:spLocks noGrp="1" noChangeArrowheads="1"/>
          </p:cNvSpPr>
          <p:nvPr>
            <p:ph type="body" sz="half" idx="4294967295"/>
          </p:nvPr>
        </p:nvSpPr>
        <p:spPr>
          <a:xfrm>
            <a:off x="5029200" y="1600200"/>
            <a:ext cx="3962400" cy="5029200"/>
          </a:xfrm>
          <a:prstGeom prst="rect">
            <a:avLst/>
          </a:prstGeom>
        </p:spPr>
        <p:txBody>
          <a:bodyPr>
            <a:noAutofit/>
          </a:bodyPr>
          <a:lstStyle/>
          <a:p>
            <a:r>
              <a:rPr lang="vi-VN" sz="2800" smtClean="0"/>
              <a:t>Đặc điểm của mạch </a:t>
            </a:r>
            <a:r>
              <a:rPr lang="en-US" sz="2800" smtClean="0"/>
              <a:t>CD</a:t>
            </a:r>
            <a:r>
              <a:rPr lang="vi-VN" sz="2800" smtClean="0"/>
              <a:t> :</a:t>
            </a:r>
          </a:p>
          <a:p>
            <a:pPr lvl="1"/>
            <a:r>
              <a:rPr lang="vi-VN" sz="2400" smtClean="0"/>
              <a:t>Tín hiệu vào và tín hiệu ra </a:t>
            </a:r>
            <a:r>
              <a:rPr lang="vi-VN" sz="2400" smtClean="0">
                <a:solidFill>
                  <a:srgbClr val="C00000"/>
                </a:solidFill>
              </a:rPr>
              <a:t>đồng pha </a:t>
            </a:r>
            <a:r>
              <a:rPr lang="vi-VN" sz="2400" smtClean="0"/>
              <a:t>nhau</a:t>
            </a:r>
            <a:endParaRPr lang="en-US" sz="2400" smtClean="0"/>
          </a:p>
          <a:p>
            <a:pPr lvl="1"/>
            <a:r>
              <a:rPr lang="vi-VN" sz="2400" smtClean="0"/>
              <a:t>Trở kháng vào rất lớn (hơn cả trong sơ đồ </a:t>
            </a:r>
            <a:r>
              <a:rPr lang="en-US" sz="2400" smtClean="0"/>
              <a:t>CS</a:t>
            </a:r>
            <a:r>
              <a:rPr lang="vi-VN" sz="2400" smtClean="0"/>
              <a:t>)</a:t>
            </a:r>
          </a:p>
          <a:p>
            <a:pPr lvl="1"/>
            <a:r>
              <a:rPr lang="en-US" sz="2400" smtClean="0"/>
              <a:t>Trở kháng ra rất nhỏ</a:t>
            </a:r>
          </a:p>
          <a:p>
            <a:pPr lvl="1"/>
            <a:r>
              <a:rPr lang="vi-VN" sz="2400" smtClean="0"/>
              <a:t>Hệ số khuếch đại áp nhỏ hơn 1 </a:t>
            </a:r>
          </a:p>
          <a:p>
            <a:pPr lvl="1">
              <a:buFontTx/>
              <a:buNone/>
            </a:pPr>
            <a:endParaRPr lang="en-US" sz="2400" i="1" smtClean="0"/>
          </a:p>
          <a:p>
            <a:pPr lvl="1">
              <a:buFontTx/>
              <a:buNone/>
            </a:pPr>
            <a:r>
              <a:rPr lang="vi-VN" sz="2400" i="1" smtClean="0"/>
              <a:t>Tương tự mạch C </a:t>
            </a:r>
            <a:r>
              <a:rPr lang="en-US" sz="2400" i="1" smtClean="0"/>
              <a:t>C</a:t>
            </a:r>
            <a:r>
              <a:rPr lang="vi-VN" sz="2400" i="1" smtClean="0"/>
              <a:t> của BJT.</a:t>
            </a:r>
          </a:p>
        </p:txBody>
      </p:sp>
      <p:sp>
        <p:nvSpPr>
          <p:cNvPr id="32774" name="Rectangle 5"/>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27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32770" name="Object 7"/>
          <p:cNvGraphicFramePr>
            <a:graphicFrameLocks noChangeAspect="1"/>
          </p:cNvGraphicFramePr>
          <p:nvPr>
            <p:extLst>
              <p:ext uri="{D42A27DB-BD31-4B8C-83A1-F6EECF244321}">
                <p14:modId xmlns:p14="http://schemas.microsoft.com/office/powerpoint/2010/main" val="551533127"/>
              </p:ext>
            </p:extLst>
          </p:nvPr>
        </p:nvGraphicFramePr>
        <p:xfrm>
          <a:off x="0" y="1295400"/>
          <a:ext cx="5791200" cy="3917576"/>
        </p:xfrm>
        <a:graphic>
          <a:graphicData uri="http://schemas.openxmlformats.org/presentationml/2006/ole">
            <mc:AlternateContent xmlns:mc="http://schemas.openxmlformats.org/markup-compatibility/2006">
              <mc:Choice xmlns:v="urn:schemas-microsoft-com:vml" Requires="v">
                <p:oleObj spid="_x0000_s74768" name="Visio" r:id="rId3" imgW="3956792" imgH="2022969" progId="Visio.Drawing.11">
                  <p:embed/>
                </p:oleObj>
              </mc:Choice>
              <mc:Fallback>
                <p:oleObj name="Visio" r:id="rId3" imgW="3956792" imgH="202296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5791200" cy="3917576"/>
                      </a:xfrm>
                      <a:prstGeom prst="rect">
                        <a:avLst/>
                      </a:prstGeom>
                      <a:noFill/>
                      <a:extLst/>
                    </p:spPr>
                  </p:pic>
                </p:oleObj>
              </mc:Fallback>
            </mc:AlternateContent>
          </a:graphicData>
        </a:graphic>
      </p:graphicFrame>
      <p:sp>
        <p:nvSpPr>
          <p:cNvPr id="3277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11ED57A-AE3E-4961-ABA0-A0568D5DA780}" type="slidenum">
              <a:rPr lang="en-US" smtClean="0"/>
              <a:pPr eaLnBrk="1" hangingPunct="1"/>
              <a:t>48</a:t>
            </a:fld>
            <a:endParaRPr lang="en-US" smtClean="0"/>
          </a:p>
        </p:txBody>
      </p:sp>
    </p:spTree>
    <p:extLst>
      <p:ext uri="{BB962C8B-B14F-4D97-AF65-F5344CB8AC3E}">
        <p14:creationId xmlns:p14="http://schemas.microsoft.com/office/powerpoint/2010/main" val="412323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checkerboard(across)">
                                      <p:cBhvr>
                                        <p:cTn id="7" dur="5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533400" y="381000"/>
            <a:ext cx="8229600" cy="609600"/>
          </a:xfrm>
        </p:spPr>
        <p:txBody>
          <a:bodyPr>
            <a:noAutofit/>
          </a:bodyPr>
          <a:lstStyle/>
          <a:p>
            <a:r>
              <a:rPr lang="vi-VN" i="1" smtClean="0"/>
              <a:t>Sơ đồ cực cửa chung (</a:t>
            </a:r>
            <a:r>
              <a:rPr lang="en-US" i="1" smtClean="0"/>
              <a:t>CG</a:t>
            </a:r>
            <a:r>
              <a:rPr lang="vi-VN" i="1" smtClean="0"/>
              <a:t>) </a:t>
            </a:r>
            <a:endParaRPr lang="en-US" smtClean="0">
              <a:latin typeface=".VnTime" pitchFamily="34" charset="0"/>
            </a:endParaRPr>
          </a:p>
        </p:txBody>
      </p:sp>
      <p:sp>
        <p:nvSpPr>
          <p:cNvPr id="33796" name="Rectangle 3"/>
          <p:cNvSpPr>
            <a:spLocks noGrp="1" noChangeArrowheads="1"/>
          </p:cNvSpPr>
          <p:nvPr>
            <p:ph type="body" sz="half" idx="4294967295"/>
          </p:nvPr>
        </p:nvSpPr>
        <p:spPr>
          <a:xfrm>
            <a:off x="457200" y="990600"/>
            <a:ext cx="4648200" cy="4953000"/>
          </a:xfrm>
          <a:prstGeom prst="rect">
            <a:avLst/>
          </a:prstGeom>
        </p:spPr>
        <p:txBody>
          <a:bodyPr>
            <a:normAutofit lnSpcReduction="10000"/>
          </a:bodyPr>
          <a:lstStyle/>
          <a:p>
            <a:r>
              <a:rPr lang="vi-VN" smtClean="0"/>
              <a:t>Sơ đồ mạch</a:t>
            </a:r>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mtClean="0"/>
          </a:p>
          <a:p>
            <a:r>
              <a:rPr lang="vi-VN" smtClean="0"/>
              <a:t>Tín hiệu vào được đưa vào cực nguồn S, tín hiệu ra lấy trên cực máng D.</a:t>
            </a:r>
          </a:p>
          <a:p>
            <a:endParaRPr lang="en-US" sz="2000" smtClean="0"/>
          </a:p>
        </p:txBody>
      </p:sp>
      <p:sp>
        <p:nvSpPr>
          <p:cNvPr id="33797" name="Rectangle 4"/>
          <p:cNvSpPr>
            <a:spLocks noGrp="1" noChangeArrowheads="1"/>
          </p:cNvSpPr>
          <p:nvPr>
            <p:ph type="body" sz="half" idx="4294967295"/>
          </p:nvPr>
        </p:nvSpPr>
        <p:spPr>
          <a:xfrm>
            <a:off x="5181600" y="1295400"/>
            <a:ext cx="3962400" cy="4525963"/>
          </a:xfrm>
          <a:prstGeom prst="rect">
            <a:avLst/>
          </a:prstGeom>
        </p:spPr>
        <p:txBody>
          <a:bodyPr/>
          <a:lstStyle/>
          <a:p>
            <a:r>
              <a:rPr lang="vi-VN" smtClean="0"/>
              <a:t>Đặc điểm của mạch GC :</a:t>
            </a:r>
          </a:p>
          <a:p>
            <a:pPr lvl="1">
              <a:buClr>
                <a:srgbClr val="C00000"/>
              </a:buClr>
            </a:pPr>
            <a:r>
              <a:rPr lang="en-US" sz="2400" smtClean="0"/>
              <a:t>Trở kháng vào rất nhỏ: </a:t>
            </a:r>
          </a:p>
          <a:p>
            <a:pPr lvl="1">
              <a:buFontTx/>
              <a:buNone/>
            </a:pPr>
            <a:r>
              <a:rPr lang="en-US" sz="2400" smtClean="0"/>
              <a:t>	Z</a:t>
            </a:r>
            <a:r>
              <a:rPr lang="en-US" sz="2400" baseline="-25000" smtClean="0"/>
              <a:t>V</a:t>
            </a:r>
            <a:r>
              <a:rPr lang="en-US" sz="2400" smtClean="0"/>
              <a:t> = R</a:t>
            </a:r>
            <a:r>
              <a:rPr lang="en-US" sz="2400" baseline="-25000" smtClean="0"/>
              <a:t>S</a:t>
            </a:r>
            <a:r>
              <a:rPr lang="en-US" sz="2400" smtClean="0"/>
              <a:t> //(1/g</a:t>
            </a:r>
            <a:r>
              <a:rPr lang="en-US" sz="2400" baseline="-25000" smtClean="0"/>
              <a:t>m</a:t>
            </a:r>
            <a:r>
              <a:rPr lang="en-US" sz="2400" smtClean="0"/>
              <a:t>)</a:t>
            </a:r>
          </a:p>
          <a:p>
            <a:pPr lvl="1">
              <a:buClr>
                <a:srgbClr val="C00000"/>
              </a:buClr>
            </a:pPr>
            <a:r>
              <a:rPr lang="en-US" sz="2400" smtClean="0"/>
              <a:t>Trở kháng ra lớn:</a:t>
            </a:r>
          </a:p>
          <a:p>
            <a:pPr lvl="1">
              <a:buFontTx/>
              <a:buNone/>
            </a:pPr>
            <a:r>
              <a:rPr lang="en-US" sz="2400" smtClean="0"/>
              <a:t>	Z</a:t>
            </a:r>
            <a:r>
              <a:rPr lang="en-US" sz="2400" baseline="-25000" smtClean="0"/>
              <a:t>r</a:t>
            </a:r>
            <a:r>
              <a:rPr lang="en-US" sz="2400" smtClean="0"/>
              <a:t> = r</a:t>
            </a:r>
            <a:r>
              <a:rPr lang="en-US" sz="2400" baseline="-25000" smtClean="0"/>
              <a:t>d</a:t>
            </a:r>
            <a:r>
              <a:rPr lang="en-US" sz="2400" smtClean="0"/>
              <a:t> //R</a:t>
            </a:r>
            <a:r>
              <a:rPr lang="en-US" sz="2400" baseline="-25000" smtClean="0"/>
              <a:t>D</a:t>
            </a:r>
          </a:p>
          <a:p>
            <a:pPr lvl="1"/>
            <a:endParaRPr lang="en-US" sz="2400" baseline="-25000" smtClean="0"/>
          </a:p>
          <a:p>
            <a:pPr lvl="1">
              <a:buFontTx/>
              <a:buNone/>
            </a:pPr>
            <a:r>
              <a:rPr lang="vi-VN" sz="2400" smtClean="0">
                <a:latin typeface="Times New Roman"/>
                <a:cs typeface="Times New Roman"/>
                <a:sym typeface="Wingdings" pitchFamily="2" charset="2"/>
              </a:rPr>
              <a:t>→</a:t>
            </a:r>
            <a:r>
              <a:rPr lang="en-US" sz="2400" smtClean="0">
                <a:latin typeface="Times New Roman"/>
                <a:cs typeface="Times New Roman"/>
                <a:sym typeface="Wingdings" pitchFamily="2" charset="2"/>
              </a:rPr>
              <a:t> </a:t>
            </a:r>
            <a:r>
              <a:rPr lang="vi-VN" sz="2400" smtClean="0">
                <a:sym typeface="Wingdings" pitchFamily="2" charset="2"/>
              </a:rPr>
              <a:t>sơ đồ này rất ít được dùng  vì không </a:t>
            </a:r>
            <a:r>
              <a:rPr lang="en-US" sz="2400" smtClean="0">
                <a:sym typeface="Wingdings" pitchFamily="2" charset="2"/>
              </a:rPr>
              <a:t>phát </a:t>
            </a:r>
            <a:r>
              <a:rPr lang="vi-VN" sz="2400" smtClean="0">
                <a:sym typeface="Wingdings" pitchFamily="2" charset="2"/>
              </a:rPr>
              <a:t>huy  được các ưu điểm của FET </a:t>
            </a:r>
          </a:p>
        </p:txBody>
      </p:sp>
      <p:sp>
        <p:nvSpPr>
          <p:cNvPr id="33798" name="Rectangle 5"/>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379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3800" name="Rectangle 9"/>
          <p:cNvSpPr>
            <a:spLocks noChangeArrowheads="1"/>
          </p:cNvSpPr>
          <p:nvPr/>
        </p:nvSpPr>
        <p:spPr bwMode="auto">
          <a:xfrm>
            <a:off x="0" y="2705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33794" name="Object 8"/>
          <p:cNvGraphicFramePr>
            <a:graphicFrameLocks noChangeAspect="1"/>
          </p:cNvGraphicFramePr>
          <p:nvPr>
            <p:extLst>
              <p:ext uri="{D42A27DB-BD31-4B8C-83A1-F6EECF244321}">
                <p14:modId xmlns:p14="http://schemas.microsoft.com/office/powerpoint/2010/main" val="2391667442"/>
              </p:ext>
            </p:extLst>
          </p:nvPr>
        </p:nvGraphicFramePr>
        <p:xfrm>
          <a:off x="152400" y="1447800"/>
          <a:ext cx="5121275" cy="2819400"/>
        </p:xfrm>
        <a:graphic>
          <a:graphicData uri="http://schemas.openxmlformats.org/presentationml/2006/ole">
            <mc:AlternateContent xmlns:mc="http://schemas.openxmlformats.org/markup-compatibility/2006">
              <mc:Choice xmlns:v="urn:schemas-microsoft-com:vml" Requires="v">
                <p:oleObj spid="_x0000_s75792" name="Visio" r:id="rId3" imgW="2642806" imgH="1446423" progId="Visio.Drawing.11">
                  <p:embed/>
                </p:oleObj>
              </mc:Choice>
              <mc:Fallback>
                <p:oleObj name="Visio" r:id="rId3" imgW="2642806" imgH="144642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447800"/>
                        <a:ext cx="5121275"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1"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449A9A3-BB73-4A99-812D-B202CE28A6C9}" type="slidenum">
              <a:rPr lang="en-US" smtClean="0"/>
              <a:pPr eaLnBrk="1" hangingPunct="1"/>
              <a:t>49</a:t>
            </a:fld>
            <a:endParaRPr lang="en-US" smtClean="0"/>
          </a:p>
        </p:txBody>
      </p:sp>
    </p:spTree>
    <p:extLst>
      <p:ext uri="{BB962C8B-B14F-4D97-AF65-F5344CB8AC3E}">
        <p14:creationId xmlns:p14="http://schemas.microsoft.com/office/powerpoint/2010/main" val="2550702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33794"/>
                                        </p:tgtEl>
                                        <p:attrNameLst>
                                          <p:attrName>style.visibility</p:attrName>
                                        </p:attrNameLst>
                                      </p:cBhvr>
                                      <p:to>
                                        <p:strVal val="visible"/>
                                      </p:to>
                                    </p:set>
                                    <p:anim calcmode="lin" valueType="num">
                                      <p:cBhvr>
                                        <p:cTn id="7" dur="1000" fill="hold"/>
                                        <p:tgtEl>
                                          <p:spTgt spid="33794"/>
                                        </p:tgtEl>
                                        <p:attrNameLst>
                                          <p:attrName>ppt_w</p:attrName>
                                        </p:attrNameLst>
                                      </p:cBhvr>
                                      <p:tavLst>
                                        <p:tav tm="0">
                                          <p:val>
                                            <p:fltVal val="0"/>
                                          </p:val>
                                        </p:tav>
                                        <p:tav tm="100000">
                                          <p:val>
                                            <p:strVal val="#ppt_w"/>
                                          </p:val>
                                        </p:tav>
                                      </p:tavLst>
                                    </p:anim>
                                    <p:anim calcmode="lin" valueType="num">
                                      <p:cBhvr>
                                        <p:cTn id="8" dur="1000" fill="hold"/>
                                        <p:tgtEl>
                                          <p:spTgt spid="33794"/>
                                        </p:tgtEl>
                                        <p:attrNameLst>
                                          <p:attrName>ppt_h</p:attrName>
                                        </p:attrNameLst>
                                      </p:cBhvr>
                                      <p:tavLst>
                                        <p:tav tm="0">
                                          <p:val>
                                            <p:fltVal val="0"/>
                                          </p:val>
                                        </p:tav>
                                        <p:tav tm="100000">
                                          <p:val>
                                            <p:strVal val="#ppt_h"/>
                                          </p:val>
                                        </p:tav>
                                      </p:tavLst>
                                    </p:anim>
                                    <p:anim calcmode="lin" valueType="num">
                                      <p:cBhvr>
                                        <p:cTn id="9" dur="1000" fill="hold"/>
                                        <p:tgtEl>
                                          <p:spTgt spid="33794"/>
                                        </p:tgtEl>
                                        <p:attrNameLst>
                                          <p:attrName>style.rotation</p:attrName>
                                        </p:attrNameLst>
                                      </p:cBhvr>
                                      <p:tavLst>
                                        <p:tav tm="0">
                                          <p:val>
                                            <p:fltVal val="90"/>
                                          </p:val>
                                        </p:tav>
                                        <p:tav tm="100000">
                                          <p:val>
                                            <p:fltVal val="0"/>
                                          </p:val>
                                        </p:tav>
                                      </p:tavLst>
                                    </p:anim>
                                    <p:animEffect transition="in" filter="fade">
                                      <p:cBhvr>
                                        <p:cTn id="10" dur="10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custDataLst>
              <p:tags r:id="rId1"/>
            </p:custDataLst>
          </p:nvPr>
        </p:nvSpPr>
        <p:spPr bwMode="auto">
          <a:xfrm>
            <a:off x="3276600" y="3124200"/>
            <a:ext cx="2514600" cy="1371600"/>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bg2"/>
            </a:extrusionClr>
          </a:sp3d>
        </p:spPr>
        <p:txBody>
          <a:bodyPr wrap="none" anchor="ctr">
            <a:flatTx/>
          </a:bodyPr>
          <a:lstStyle/>
          <a:p>
            <a:endParaRPr lang="vi-VN"/>
          </a:p>
        </p:txBody>
      </p:sp>
      <p:sp>
        <p:nvSpPr>
          <p:cNvPr id="55299" name="Rectangle 3"/>
          <p:cNvSpPr>
            <a:spLocks noChangeArrowheads="1"/>
          </p:cNvSpPr>
          <p:nvPr/>
        </p:nvSpPr>
        <p:spPr bwMode="auto">
          <a:xfrm>
            <a:off x="5727700" y="466725"/>
            <a:ext cx="2808288" cy="2200275"/>
          </a:xfrm>
          <a:prstGeom prst="rect">
            <a:avLst/>
          </a:prstGeom>
          <a:solidFill>
            <a:srgbClr val="4545FF"/>
          </a:solidFill>
          <a:ln w="9525">
            <a:solidFill>
              <a:schemeClr val="tx1"/>
            </a:solidFill>
            <a:miter lim="800000"/>
            <a:headEnd/>
            <a:tailEnd/>
          </a:ln>
        </p:spPr>
        <p:txBody>
          <a:bodyPr wrap="none" anchor="ctr"/>
          <a:lstStyle/>
          <a:p>
            <a:endParaRPr lang="vi-VN"/>
          </a:p>
        </p:txBody>
      </p:sp>
      <p:sp>
        <p:nvSpPr>
          <p:cNvPr id="55300" name="Line 4"/>
          <p:cNvSpPr>
            <a:spLocks noChangeShapeType="1"/>
          </p:cNvSpPr>
          <p:nvPr/>
        </p:nvSpPr>
        <p:spPr bwMode="auto">
          <a:xfrm>
            <a:off x="5727700" y="4667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1" name="Line 5"/>
          <p:cNvSpPr>
            <a:spLocks noChangeShapeType="1"/>
          </p:cNvSpPr>
          <p:nvPr/>
        </p:nvSpPr>
        <p:spPr bwMode="auto">
          <a:xfrm>
            <a:off x="5738813" y="46831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2" name="Line 6"/>
          <p:cNvSpPr>
            <a:spLocks noChangeShapeType="1"/>
          </p:cNvSpPr>
          <p:nvPr/>
        </p:nvSpPr>
        <p:spPr bwMode="auto">
          <a:xfrm>
            <a:off x="5740400" y="74136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3" name="Line 7"/>
          <p:cNvSpPr>
            <a:spLocks noChangeShapeType="1"/>
          </p:cNvSpPr>
          <p:nvPr/>
        </p:nvSpPr>
        <p:spPr bwMode="auto">
          <a:xfrm>
            <a:off x="5740400" y="101600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4" name="Line 8"/>
          <p:cNvSpPr>
            <a:spLocks noChangeShapeType="1"/>
          </p:cNvSpPr>
          <p:nvPr/>
        </p:nvSpPr>
        <p:spPr bwMode="auto">
          <a:xfrm>
            <a:off x="5740400" y="129063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5" name="Line 9"/>
          <p:cNvSpPr>
            <a:spLocks noChangeShapeType="1"/>
          </p:cNvSpPr>
          <p:nvPr/>
        </p:nvSpPr>
        <p:spPr bwMode="auto">
          <a:xfrm>
            <a:off x="5740400" y="156368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6" name="Line 10"/>
          <p:cNvSpPr>
            <a:spLocks noChangeShapeType="1"/>
          </p:cNvSpPr>
          <p:nvPr/>
        </p:nvSpPr>
        <p:spPr bwMode="auto">
          <a:xfrm>
            <a:off x="5740400" y="183832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7" name="Line 11"/>
          <p:cNvSpPr>
            <a:spLocks noChangeShapeType="1"/>
          </p:cNvSpPr>
          <p:nvPr/>
        </p:nvSpPr>
        <p:spPr bwMode="auto">
          <a:xfrm>
            <a:off x="5740400" y="211296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8" name="Line 12"/>
          <p:cNvSpPr>
            <a:spLocks noChangeShapeType="1"/>
          </p:cNvSpPr>
          <p:nvPr/>
        </p:nvSpPr>
        <p:spPr bwMode="auto">
          <a:xfrm>
            <a:off x="5740400" y="238760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9" name="Line 13"/>
          <p:cNvSpPr>
            <a:spLocks noChangeShapeType="1"/>
          </p:cNvSpPr>
          <p:nvPr/>
        </p:nvSpPr>
        <p:spPr bwMode="auto">
          <a:xfrm>
            <a:off x="5740400" y="266065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0" name="Line 14"/>
          <p:cNvSpPr>
            <a:spLocks noChangeShapeType="1"/>
          </p:cNvSpPr>
          <p:nvPr/>
        </p:nvSpPr>
        <p:spPr bwMode="auto">
          <a:xfrm>
            <a:off x="6015038" y="4762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1" name="Line 15"/>
          <p:cNvSpPr>
            <a:spLocks noChangeShapeType="1"/>
          </p:cNvSpPr>
          <p:nvPr/>
        </p:nvSpPr>
        <p:spPr bwMode="auto">
          <a:xfrm>
            <a:off x="6289675" y="4699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2" name="Line 16"/>
          <p:cNvSpPr>
            <a:spLocks noChangeShapeType="1"/>
          </p:cNvSpPr>
          <p:nvPr/>
        </p:nvSpPr>
        <p:spPr bwMode="auto">
          <a:xfrm>
            <a:off x="6292850" y="4762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3" name="Line 17"/>
          <p:cNvSpPr>
            <a:spLocks noChangeShapeType="1"/>
          </p:cNvSpPr>
          <p:nvPr/>
        </p:nvSpPr>
        <p:spPr bwMode="auto">
          <a:xfrm>
            <a:off x="6580188" y="4857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4" name="Line 18"/>
          <p:cNvSpPr>
            <a:spLocks noChangeShapeType="1"/>
          </p:cNvSpPr>
          <p:nvPr/>
        </p:nvSpPr>
        <p:spPr bwMode="auto">
          <a:xfrm>
            <a:off x="6854825" y="4794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5" name="Line 19"/>
          <p:cNvSpPr>
            <a:spLocks noChangeShapeType="1"/>
          </p:cNvSpPr>
          <p:nvPr/>
        </p:nvSpPr>
        <p:spPr bwMode="auto">
          <a:xfrm>
            <a:off x="7151688" y="4699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6" name="Line 20"/>
          <p:cNvSpPr>
            <a:spLocks noChangeShapeType="1"/>
          </p:cNvSpPr>
          <p:nvPr/>
        </p:nvSpPr>
        <p:spPr bwMode="auto">
          <a:xfrm>
            <a:off x="7429500" y="4699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7" name="Line 21"/>
          <p:cNvSpPr>
            <a:spLocks noChangeShapeType="1"/>
          </p:cNvSpPr>
          <p:nvPr/>
        </p:nvSpPr>
        <p:spPr bwMode="auto">
          <a:xfrm>
            <a:off x="7716838" y="4794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8" name="Line 22"/>
          <p:cNvSpPr>
            <a:spLocks noChangeShapeType="1"/>
          </p:cNvSpPr>
          <p:nvPr/>
        </p:nvSpPr>
        <p:spPr bwMode="auto">
          <a:xfrm>
            <a:off x="7991475" y="4730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9" name="Line 23"/>
          <p:cNvSpPr>
            <a:spLocks noChangeShapeType="1"/>
          </p:cNvSpPr>
          <p:nvPr/>
        </p:nvSpPr>
        <p:spPr bwMode="auto">
          <a:xfrm>
            <a:off x="7996238" y="4730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0" name="Line 24"/>
          <p:cNvSpPr>
            <a:spLocks noChangeShapeType="1"/>
          </p:cNvSpPr>
          <p:nvPr/>
        </p:nvSpPr>
        <p:spPr bwMode="auto">
          <a:xfrm>
            <a:off x="8266113" y="4730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1" name="Line 25"/>
          <p:cNvSpPr>
            <a:spLocks noChangeShapeType="1"/>
          </p:cNvSpPr>
          <p:nvPr/>
        </p:nvSpPr>
        <p:spPr bwMode="auto">
          <a:xfrm>
            <a:off x="8540750" y="4667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2" name="Rectangle 26"/>
          <p:cNvSpPr>
            <a:spLocks noChangeArrowheads="1"/>
          </p:cNvSpPr>
          <p:nvPr/>
        </p:nvSpPr>
        <p:spPr bwMode="auto">
          <a:xfrm>
            <a:off x="523875" y="501650"/>
            <a:ext cx="2808288" cy="2200275"/>
          </a:xfrm>
          <a:prstGeom prst="rect">
            <a:avLst/>
          </a:prstGeom>
          <a:solidFill>
            <a:srgbClr val="4545FF"/>
          </a:solidFill>
          <a:ln w="9525">
            <a:solidFill>
              <a:schemeClr val="tx1"/>
            </a:solidFill>
            <a:miter lim="800000"/>
            <a:headEnd/>
            <a:tailEnd/>
          </a:ln>
        </p:spPr>
        <p:txBody>
          <a:bodyPr wrap="none" anchor="ctr"/>
          <a:lstStyle/>
          <a:p>
            <a:endParaRPr lang="vi-VN"/>
          </a:p>
        </p:txBody>
      </p:sp>
      <p:sp>
        <p:nvSpPr>
          <p:cNvPr id="55323" name="Line 27"/>
          <p:cNvSpPr>
            <a:spLocks noChangeShapeType="1"/>
          </p:cNvSpPr>
          <p:nvPr/>
        </p:nvSpPr>
        <p:spPr bwMode="auto">
          <a:xfrm>
            <a:off x="523875" y="5016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4" name="Line 28"/>
          <p:cNvSpPr>
            <a:spLocks noChangeShapeType="1"/>
          </p:cNvSpPr>
          <p:nvPr/>
        </p:nvSpPr>
        <p:spPr bwMode="auto">
          <a:xfrm>
            <a:off x="534988" y="50323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5" name="Line 29"/>
          <p:cNvSpPr>
            <a:spLocks noChangeShapeType="1"/>
          </p:cNvSpPr>
          <p:nvPr/>
        </p:nvSpPr>
        <p:spPr bwMode="auto">
          <a:xfrm>
            <a:off x="536575" y="77628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6" name="Line 30"/>
          <p:cNvSpPr>
            <a:spLocks noChangeShapeType="1"/>
          </p:cNvSpPr>
          <p:nvPr/>
        </p:nvSpPr>
        <p:spPr bwMode="auto">
          <a:xfrm>
            <a:off x="536575" y="105092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7" name="Line 31"/>
          <p:cNvSpPr>
            <a:spLocks noChangeShapeType="1"/>
          </p:cNvSpPr>
          <p:nvPr/>
        </p:nvSpPr>
        <p:spPr bwMode="auto">
          <a:xfrm>
            <a:off x="536575" y="132556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8" name="Line 32"/>
          <p:cNvSpPr>
            <a:spLocks noChangeShapeType="1"/>
          </p:cNvSpPr>
          <p:nvPr/>
        </p:nvSpPr>
        <p:spPr bwMode="auto">
          <a:xfrm>
            <a:off x="536575" y="159861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9" name="Line 33"/>
          <p:cNvSpPr>
            <a:spLocks noChangeShapeType="1"/>
          </p:cNvSpPr>
          <p:nvPr/>
        </p:nvSpPr>
        <p:spPr bwMode="auto">
          <a:xfrm>
            <a:off x="536575" y="187325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0" name="Line 34"/>
          <p:cNvSpPr>
            <a:spLocks noChangeShapeType="1"/>
          </p:cNvSpPr>
          <p:nvPr/>
        </p:nvSpPr>
        <p:spPr bwMode="auto">
          <a:xfrm>
            <a:off x="536575" y="214788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1" name="Line 35"/>
          <p:cNvSpPr>
            <a:spLocks noChangeShapeType="1"/>
          </p:cNvSpPr>
          <p:nvPr/>
        </p:nvSpPr>
        <p:spPr bwMode="auto">
          <a:xfrm>
            <a:off x="536575" y="242252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2" name="Line 36"/>
          <p:cNvSpPr>
            <a:spLocks noChangeShapeType="1"/>
          </p:cNvSpPr>
          <p:nvPr/>
        </p:nvSpPr>
        <p:spPr bwMode="auto">
          <a:xfrm>
            <a:off x="536575" y="269557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3" name="Line 37"/>
          <p:cNvSpPr>
            <a:spLocks noChangeShapeType="1"/>
          </p:cNvSpPr>
          <p:nvPr/>
        </p:nvSpPr>
        <p:spPr bwMode="auto">
          <a:xfrm>
            <a:off x="811213" y="5111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4" name="Line 38"/>
          <p:cNvSpPr>
            <a:spLocks noChangeShapeType="1"/>
          </p:cNvSpPr>
          <p:nvPr/>
        </p:nvSpPr>
        <p:spPr bwMode="auto">
          <a:xfrm>
            <a:off x="1085850" y="5048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5" name="Line 39"/>
          <p:cNvSpPr>
            <a:spLocks noChangeShapeType="1"/>
          </p:cNvSpPr>
          <p:nvPr/>
        </p:nvSpPr>
        <p:spPr bwMode="auto">
          <a:xfrm>
            <a:off x="1376363" y="5207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6" name="Line 40"/>
          <p:cNvSpPr>
            <a:spLocks noChangeShapeType="1"/>
          </p:cNvSpPr>
          <p:nvPr/>
        </p:nvSpPr>
        <p:spPr bwMode="auto">
          <a:xfrm>
            <a:off x="1651000" y="5143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7" name="Line 41"/>
          <p:cNvSpPr>
            <a:spLocks noChangeShapeType="1"/>
          </p:cNvSpPr>
          <p:nvPr/>
        </p:nvSpPr>
        <p:spPr bwMode="auto">
          <a:xfrm>
            <a:off x="1660525" y="5111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8" name="Line 42"/>
          <p:cNvSpPr>
            <a:spLocks noChangeShapeType="1"/>
          </p:cNvSpPr>
          <p:nvPr/>
        </p:nvSpPr>
        <p:spPr bwMode="auto">
          <a:xfrm>
            <a:off x="1947863" y="5048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9" name="Line 43"/>
          <p:cNvSpPr>
            <a:spLocks noChangeShapeType="1"/>
          </p:cNvSpPr>
          <p:nvPr/>
        </p:nvSpPr>
        <p:spPr bwMode="auto">
          <a:xfrm>
            <a:off x="2225675" y="5048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0" name="Line 44"/>
          <p:cNvSpPr>
            <a:spLocks noChangeShapeType="1"/>
          </p:cNvSpPr>
          <p:nvPr/>
        </p:nvSpPr>
        <p:spPr bwMode="auto">
          <a:xfrm>
            <a:off x="2513013" y="5143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1" name="Line 45"/>
          <p:cNvSpPr>
            <a:spLocks noChangeShapeType="1"/>
          </p:cNvSpPr>
          <p:nvPr/>
        </p:nvSpPr>
        <p:spPr bwMode="auto">
          <a:xfrm>
            <a:off x="2787650" y="5080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2" name="Line 46"/>
          <p:cNvSpPr>
            <a:spLocks noChangeShapeType="1"/>
          </p:cNvSpPr>
          <p:nvPr/>
        </p:nvSpPr>
        <p:spPr bwMode="auto">
          <a:xfrm>
            <a:off x="3067050" y="5016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3" name="Line 47"/>
          <p:cNvSpPr>
            <a:spLocks noChangeShapeType="1"/>
          </p:cNvSpPr>
          <p:nvPr/>
        </p:nvSpPr>
        <p:spPr bwMode="auto">
          <a:xfrm>
            <a:off x="3336925" y="5016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5344" name="Group 48"/>
          <p:cNvGrpSpPr>
            <a:grpSpLocks/>
          </p:cNvGrpSpPr>
          <p:nvPr/>
        </p:nvGrpSpPr>
        <p:grpSpPr bwMode="auto">
          <a:xfrm rot="16200000" flipH="1">
            <a:off x="3799682" y="4963318"/>
            <a:ext cx="482600" cy="614363"/>
            <a:chOff x="864" y="1152"/>
            <a:chExt cx="417" cy="480"/>
          </a:xfrm>
        </p:grpSpPr>
        <p:sp>
          <p:nvSpPr>
            <p:cNvPr id="55388" name="Line 49"/>
            <p:cNvSpPr>
              <a:spLocks noChangeShapeType="1"/>
            </p:cNvSpPr>
            <p:nvPr/>
          </p:nvSpPr>
          <p:spPr bwMode="auto">
            <a:xfrm>
              <a:off x="864"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89" name="Line 50"/>
            <p:cNvSpPr>
              <a:spLocks noChangeShapeType="1"/>
            </p:cNvSpPr>
            <p:nvPr/>
          </p:nvSpPr>
          <p:spPr bwMode="auto">
            <a:xfrm>
              <a:off x="1152"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90" name="Line 51"/>
            <p:cNvSpPr>
              <a:spLocks noChangeShapeType="1"/>
            </p:cNvSpPr>
            <p:nvPr/>
          </p:nvSpPr>
          <p:spPr bwMode="auto">
            <a:xfrm>
              <a:off x="1281"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91" name="Line 52"/>
            <p:cNvSpPr>
              <a:spLocks noChangeShapeType="1"/>
            </p:cNvSpPr>
            <p:nvPr/>
          </p:nvSpPr>
          <p:spPr bwMode="auto">
            <a:xfrm>
              <a:off x="1008"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5345" name="Group 53"/>
          <p:cNvGrpSpPr>
            <a:grpSpLocks/>
          </p:cNvGrpSpPr>
          <p:nvPr/>
        </p:nvGrpSpPr>
        <p:grpSpPr bwMode="auto">
          <a:xfrm>
            <a:off x="4724400" y="6096000"/>
            <a:ext cx="762000" cy="304800"/>
            <a:chOff x="4176" y="3216"/>
            <a:chExt cx="480" cy="192"/>
          </a:xfrm>
        </p:grpSpPr>
        <p:sp>
          <p:nvSpPr>
            <p:cNvPr id="55385" name="Line 54"/>
            <p:cNvSpPr>
              <a:spLocks noChangeShapeType="1"/>
            </p:cNvSpPr>
            <p:nvPr/>
          </p:nvSpPr>
          <p:spPr bwMode="auto">
            <a:xfrm>
              <a:off x="4176" y="3216"/>
              <a:ext cx="48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86" name="Line 55"/>
            <p:cNvSpPr>
              <a:spLocks noChangeShapeType="1"/>
            </p:cNvSpPr>
            <p:nvPr/>
          </p:nvSpPr>
          <p:spPr bwMode="auto">
            <a:xfrm>
              <a:off x="4272" y="3312"/>
              <a:ext cx="2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87" name="Line 56"/>
            <p:cNvSpPr>
              <a:spLocks noChangeShapeType="1"/>
            </p:cNvSpPr>
            <p:nvPr/>
          </p:nvSpPr>
          <p:spPr bwMode="auto">
            <a:xfrm>
              <a:off x="4368" y="3408"/>
              <a:ext cx="9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5346" name="Group 57"/>
          <p:cNvGrpSpPr>
            <a:grpSpLocks/>
          </p:cNvGrpSpPr>
          <p:nvPr/>
        </p:nvGrpSpPr>
        <p:grpSpPr bwMode="auto">
          <a:xfrm>
            <a:off x="3657600" y="6096000"/>
            <a:ext cx="762000" cy="304800"/>
            <a:chOff x="4176" y="3216"/>
            <a:chExt cx="480" cy="192"/>
          </a:xfrm>
        </p:grpSpPr>
        <p:sp>
          <p:nvSpPr>
            <p:cNvPr id="55382" name="Line 58"/>
            <p:cNvSpPr>
              <a:spLocks noChangeShapeType="1"/>
            </p:cNvSpPr>
            <p:nvPr/>
          </p:nvSpPr>
          <p:spPr bwMode="auto">
            <a:xfrm>
              <a:off x="4176" y="3216"/>
              <a:ext cx="48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83" name="Line 59"/>
            <p:cNvSpPr>
              <a:spLocks noChangeShapeType="1"/>
            </p:cNvSpPr>
            <p:nvPr/>
          </p:nvSpPr>
          <p:spPr bwMode="auto">
            <a:xfrm>
              <a:off x="4272" y="3312"/>
              <a:ext cx="2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84" name="Line 60"/>
            <p:cNvSpPr>
              <a:spLocks noChangeShapeType="1"/>
            </p:cNvSpPr>
            <p:nvPr/>
          </p:nvSpPr>
          <p:spPr bwMode="auto">
            <a:xfrm>
              <a:off x="4368" y="3408"/>
              <a:ext cx="9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5347" name="Line 61"/>
          <p:cNvSpPr>
            <a:spLocks noChangeShapeType="1"/>
          </p:cNvSpPr>
          <p:nvPr/>
        </p:nvSpPr>
        <p:spPr bwMode="auto">
          <a:xfrm flipV="1">
            <a:off x="4038600" y="4495800"/>
            <a:ext cx="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8" name="Line 62"/>
          <p:cNvSpPr>
            <a:spLocks noChangeShapeType="1"/>
          </p:cNvSpPr>
          <p:nvPr/>
        </p:nvSpPr>
        <p:spPr bwMode="auto">
          <a:xfrm>
            <a:off x="4038600" y="5546725"/>
            <a:ext cx="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9" name="Line 63"/>
          <p:cNvSpPr>
            <a:spLocks noChangeShapeType="1"/>
          </p:cNvSpPr>
          <p:nvPr/>
        </p:nvSpPr>
        <p:spPr bwMode="auto">
          <a:xfrm flipV="1">
            <a:off x="5105400" y="4495800"/>
            <a:ext cx="0" cy="1600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64"/>
          <p:cNvGrpSpPr>
            <a:grpSpLocks/>
          </p:cNvGrpSpPr>
          <p:nvPr/>
        </p:nvGrpSpPr>
        <p:grpSpPr bwMode="auto">
          <a:xfrm>
            <a:off x="309563" y="858838"/>
            <a:ext cx="8172450" cy="3103562"/>
            <a:chOff x="195" y="541"/>
            <a:chExt cx="5148" cy="1955"/>
          </a:xfrm>
        </p:grpSpPr>
        <p:grpSp>
          <p:nvGrpSpPr>
            <p:cNvPr id="55364" name="Group 65"/>
            <p:cNvGrpSpPr>
              <a:grpSpLocks/>
            </p:cNvGrpSpPr>
            <p:nvPr/>
          </p:nvGrpSpPr>
          <p:grpSpPr bwMode="auto">
            <a:xfrm>
              <a:off x="3643" y="541"/>
              <a:ext cx="1700" cy="885"/>
              <a:chOff x="144" y="768"/>
              <a:chExt cx="2155" cy="1175"/>
            </a:xfrm>
          </p:grpSpPr>
          <p:grpSp>
            <p:nvGrpSpPr>
              <p:cNvPr id="55376" name="Group 66"/>
              <p:cNvGrpSpPr>
                <a:grpSpLocks/>
              </p:cNvGrpSpPr>
              <p:nvPr/>
            </p:nvGrpSpPr>
            <p:grpSpPr bwMode="auto">
              <a:xfrm>
                <a:off x="144" y="768"/>
                <a:ext cx="1076" cy="1171"/>
                <a:chOff x="144" y="768"/>
                <a:chExt cx="1076" cy="1171"/>
              </a:xfrm>
            </p:grpSpPr>
            <p:sp>
              <p:nvSpPr>
                <p:cNvPr id="55380" name="Freeform 67"/>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5381" name="Freeform 68"/>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nvGrpSpPr>
              <p:cNvPr id="55377" name="Group 69"/>
              <p:cNvGrpSpPr>
                <a:grpSpLocks/>
              </p:cNvGrpSpPr>
              <p:nvPr/>
            </p:nvGrpSpPr>
            <p:grpSpPr bwMode="auto">
              <a:xfrm>
                <a:off x="1223" y="772"/>
                <a:ext cx="1076" cy="1171"/>
                <a:chOff x="144" y="768"/>
                <a:chExt cx="1076" cy="1171"/>
              </a:xfrm>
            </p:grpSpPr>
            <p:sp>
              <p:nvSpPr>
                <p:cNvPr id="55378" name="Freeform 70"/>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5379" name="Freeform 71"/>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sp>
          <p:nvSpPr>
            <p:cNvPr id="55365" name="AutoShape 72"/>
            <p:cNvSpPr>
              <a:spLocks noChangeArrowheads="1"/>
            </p:cNvSpPr>
            <p:nvPr/>
          </p:nvSpPr>
          <p:spPr bwMode="auto">
            <a:xfrm>
              <a:off x="3696" y="2304"/>
              <a:ext cx="1296" cy="192"/>
            </a:xfrm>
            <a:prstGeom prst="rightArrow">
              <a:avLst>
                <a:gd name="adj1" fmla="val 50000"/>
                <a:gd name="adj2" fmla="val 168750"/>
              </a:avLst>
            </a:prstGeom>
            <a:solidFill>
              <a:srgbClr val="9999FF"/>
            </a:solidFill>
            <a:ln w="9525">
              <a:solidFill>
                <a:schemeClr val="tx1"/>
              </a:solidFill>
              <a:miter lim="800000"/>
              <a:headEnd/>
              <a:tailEnd/>
            </a:ln>
          </p:spPr>
          <p:txBody>
            <a:bodyPr wrap="none" anchor="ctr"/>
            <a:lstStyle/>
            <a:p>
              <a:endParaRPr lang="vi-VN"/>
            </a:p>
          </p:txBody>
        </p:sp>
        <p:sp>
          <p:nvSpPr>
            <p:cNvPr id="55366" name="Text Box 73"/>
            <p:cNvSpPr txBox="1">
              <a:spLocks noChangeArrowheads="1"/>
            </p:cNvSpPr>
            <p:nvPr/>
          </p:nvSpPr>
          <p:spPr bwMode="auto">
            <a:xfrm>
              <a:off x="4311" y="2015"/>
              <a:ext cx="9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800" b="1">
                  <a:latin typeface="Constantia" pitchFamily="18" charset="0"/>
                </a:rPr>
                <a:t>Dòng ra</a:t>
              </a:r>
            </a:p>
          </p:txBody>
        </p:sp>
        <p:grpSp>
          <p:nvGrpSpPr>
            <p:cNvPr id="55367" name="Group 74"/>
            <p:cNvGrpSpPr>
              <a:grpSpLocks/>
            </p:cNvGrpSpPr>
            <p:nvPr/>
          </p:nvGrpSpPr>
          <p:grpSpPr bwMode="auto">
            <a:xfrm>
              <a:off x="364" y="868"/>
              <a:ext cx="1700" cy="275"/>
              <a:chOff x="144" y="768"/>
              <a:chExt cx="2155" cy="1175"/>
            </a:xfrm>
          </p:grpSpPr>
          <p:grpSp>
            <p:nvGrpSpPr>
              <p:cNvPr id="55370" name="Group 75"/>
              <p:cNvGrpSpPr>
                <a:grpSpLocks/>
              </p:cNvGrpSpPr>
              <p:nvPr/>
            </p:nvGrpSpPr>
            <p:grpSpPr bwMode="auto">
              <a:xfrm>
                <a:off x="144" y="768"/>
                <a:ext cx="1076" cy="1171"/>
                <a:chOff x="144" y="768"/>
                <a:chExt cx="1076" cy="1171"/>
              </a:xfrm>
            </p:grpSpPr>
            <p:sp>
              <p:nvSpPr>
                <p:cNvPr id="55374" name="Freeform 76"/>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5375" name="Freeform 77"/>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nvGrpSpPr>
              <p:cNvPr id="55371" name="Group 78"/>
              <p:cNvGrpSpPr>
                <a:grpSpLocks/>
              </p:cNvGrpSpPr>
              <p:nvPr/>
            </p:nvGrpSpPr>
            <p:grpSpPr bwMode="auto">
              <a:xfrm>
                <a:off x="1223" y="772"/>
                <a:ext cx="1076" cy="1171"/>
                <a:chOff x="144" y="768"/>
                <a:chExt cx="1076" cy="1171"/>
              </a:xfrm>
            </p:grpSpPr>
            <p:sp>
              <p:nvSpPr>
                <p:cNvPr id="55372" name="Freeform 79"/>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5373" name="Freeform 80"/>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sp>
          <p:nvSpPr>
            <p:cNvPr id="55368" name="AutoShape 81"/>
            <p:cNvSpPr>
              <a:spLocks noChangeArrowheads="1"/>
            </p:cNvSpPr>
            <p:nvPr/>
          </p:nvSpPr>
          <p:spPr bwMode="auto">
            <a:xfrm>
              <a:off x="768" y="2304"/>
              <a:ext cx="1296" cy="192"/>
            </a:xfrm>
            <a:prstGeom prst="rightArrow">
              <a:avLst>
                <a:gd name="adj1" fmla="val 50000"/>
                <a:gd name="adj2" fmla="val 168750"/>
              </a:avLst>
            </a:prstGeom>
            <a:solidFill>
              <a:srgbClr val="9999FF"/>
            </a:solidFill>
            <a:ln w="9525">
              <a:solidFill>
                <a:schemeClr val="tx1"/>
              </a:solidFill>
              <a:miter lim="800000"/>
              <a:headEnd/>
              <a:tailEnd/>
            </a:ln>
          </p:spPr>
          <p:txBody>
            <a:bodyPr wrap="none" anchor="ctr"/>
            <a:lstStyle/>
            <a:p>
              <a:endParaRPr lang="vi-VN"/>
            </a:p>
          </p:txBody>
        </p:sp>
        <p:sp>
          <p:nvSpPr>
            <p:cNvPr id="55369" name="Text Box 82"/>
            <p:cNvSpPr txBox="1">
              <a:spLocks noChangeArrowheads="1"/>
            </p:cNvSpPr>
            <p:nvPr/>
          </p:nvSpPr>
          <p:spPr bwMode="auto">
            <a:xfrm>
              <a:off x="195" y="2045"/>
              <a:ext cx="11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800" b="1">
                  <a:latin typeface="Constantia" pitchFamily="18" charset="0"/>
                </a:rPr>
                <a:t>Dòng vào</a:t>
              </a:r>
            </a:p>
          </p:txBody>
        </p:sp>
      </p:grpSp>
      <p:grpSp>
        <p:nvGrpSpPr>
          <p:cNvPr id="12" name="Group 83"/>
          <p:cNvGrpSpPr>
            <a:grpSpLocks/>
          </p:cNvGrpSpPr>
          <p:nvPr/>
        </p:nvGrpSpPr>
        <p:grpSpPr bwMode="auto">
          <a:xfrm>
            <a:off x="609600" y="3267075"/>
            <a:ext cx="7321550" cy="2828925"/>
            <a:chOff x="384" y="2058"/>
            <a:chExt cx="4612" cy="1782"/>
          </a:xfrm>
        </p:grpSpPr>
        <p:sp>
          <p:nvSpPr>
            <p:cNvPr id="55353" name="Freeform 84"/>
            <p:cNvSpPr>
              <a:spLocks/>
            </p:cNvSpPr>
            <p:nvPr/>
          </p:nvSpPr>
          <p:spPr bwMode="auto">
            <a:xfrm>
              <a:off x="3455" y="2689"/>
              <a:ext cx="1541" cy="1128"/>
            </a:xfrm>
            <a:custGeom>
              <a:avLst/>
              <a:gdLst>
                <a:gd name="T0" fmla="*/ 0 w 1541"/>
                <a:gd name="T1" fmla="*/ 0 h 1128"/>
                <a:gd name="T2" fmla="*/ 507 w 1541"/>
                <a:gd name="T3" fmla="*/ 652 h 1128"/>
                <a:gd name="T4" fmla="*/ 962 w 1541"/>
                <a:gd name="T5" fmla="*/ 1107 h 1128"/>
                <a:gd name="T6" fmla="*/ 1376 w 1541"/>
                <a:gd name="T7" fmla="*/ 1128 h 1128"/>
                <a:gd name="T8" fmla="*/ 1541 w 1541"/>
                <a:gd name="T9" fmla="*/ 610 h 1128"/>
                <a:gd name="T10" fmla="*/ 1345 w 1541"/>
                <a:gd name="T11" fmla="*/ 166 h 1128"/>
                <a:gd name="T12" fmla="*/ 0 w 1541"/>
                <a:gd name="T13" fmla="*/ 0 h 1128"/>
                <a:gd name="T14" fmla="*/ 0 60000 65536"/>
                <a:gd name="T15" fmla="*/ 0 60000 65536"/>
                <a:gd name="T16" fmla="*/ 0 60000 65536"/>
                <a:gd name="T17" fmla="*/ 0 60000 65536"/>
                <a:gd name="T18" fmla="*/ 0 60000 65536"/>
                <a:gd name="T19" fmla="*/ 0 60000 65536"/>
                <a:gd name="T20" fmla="*/ 0 60000 65536"/>
                <a:gd name="T21" fmla="*/ 0 w 1541"/>
                <a:gd name="T22" fmla="*/ 0 h 1128"/>
                <a:gd name="T23" fmla="*/ 1541 w 1541"/>
                <a:gd name="T24" fmla="*/ 1128 h 1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1" h="1128">
                  <a:moveTo>
                    <a:pt x="0" y="0"/>
                  </a:moveTo>
                  <a:lnTo>
                    <a:pt x="507" y="652"/>
                  </a:lnTo>
                  <a:lnTo>
                    <a:pt x="962" y="1107"/>
                  </a:lnTo>
                  <a:lnTo>
                    <a:pt x="1376" y="1128"/>
                  </a:lnTo>
                  <a:lnTo>
                    <a:pt x="1541" y="610"/>
                  </a:lnTo>
                  <a:lnTo>
                    <a:pt x="1345" y="166"/>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vi-VN"/>
            </a:p>
          </p:txBody>
        </p:sp>
        <p:sp>
          <p:nvSpPr>
            <p:cNvPr id="55354" name="Text Box 85"/>
            <p:cNvSpPr txBox="1">
              <a:spLocks noChangeArrowheads="1"/>
            </p:cNvSpPr>
            <p:nvPr/>
          </p:nvSpPr>
          <p:spPr bwMode="auto">
            <a:xfrm>
              <a:off x="2154" y="2058"/>
              <a:ext cx="1466"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sz="3200" b="1">
                  <a:latin typeface="Constantia" pitchFamily="18" charset="0"/>
                </a:rPr>
                <a:t>Bộ </a:t>
              </a:r>
            </a:p>
            <a:p>
              <a:pPr algn="ctr"/>
              <a:r>
                <a:rPr lang="en-US" sz="3200" b="1">
                  <a:latin typeface="Constantia" pitchFamily="18" charset="0"/>
                </a:rPr>
                <a:t>khuếch đại</a:t>
              </a:r>
            </a:p>
          </p:txBody>
        </p:sp>
        <p:grpSp>
          <p:nvGrpSpPr>
            <p:cNvPr id="55355" name="Group 86"/>
            <p:cNvGrpSpPr>
              <a:grpSpLocks/>
            </p:cNvGrpSpPr>
            <p:nvPr/>
          </p:nvGrpSpPr>
          <p:grpSpPr bwMode="auto">
            <a:xfrm>
              <a:off x="3948" y="2853"/>
              <a:ext cx="859" cy="932"/>
              <a:chOff x="1892" y="1293"/>
              <a:chExt cx="1645" cy="1781"/>
            </a:xfrm>
          </p:grpSpPr>
          <p:sp>
            <p:nvSpPr>
              <p:cNvPr id="55357" name="Oval 87"/>
              <p:cNvSpPr>
                <a:spLocks noChangeArrowheads="1"/>
              </p:cNvSpPr>
              <p:nvPr/>
            </p:nvSpPr>
            <p:spPr bwMode="auto">
              <a:xfrm>
                <a:off x="2410" y="1624"/>
                <a:ext cx="1127" cy="1127"/>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nvGrpSpPr>
              <p:cNvPr id="55358" name="Group 88"/>
              <p:cNvGrpSpPr>
                <a:grpSpLocks/>
              </p:cNvGrpSpPr>
              <p:nvPr/>
            </p:nvGrpSpPr>
            <p:grpSpPr bwMode="auto">
              <a:xfrm>
                <a:off x="2848" y="2392"/>
                <a:ext cx="683" cy="682"/>
                <a:chOff x="2848" y="2392"/>
                <a:chExt cx="683" cy="682"/>
              </a:xfrm>
            </p:grpSpPr>
            <p:sp>
              <p:nvSpPr>
                <p:cNvPr id="55362" name="Line 89"/>
                <p:cNvSpPr>
                  <a:spLocks noChangeShapeType="1"/>
                </p:cNvSpPr>
                <p:nvPr/>
              </p:nvSpPr>
              <p:spPr bwMode="auto">
                <a:xfrm>
                  <a:off x="2848" y="2392"/>
                  <a:ext cx="683" cy="68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63" name="AutoShape 90"/>
                <p:cNvSpPr>
                  <a:spLocks noChangeArrowheads="1"/>
                </p:cNvSpPr>
                <p:nvPr/>
              </p:nvSpPr>
              <p:spPr bwMode="auto">
                <a:xfrm rot="5480873" flipH="1" flipV="1">
                  <a:off x="2857" y="2401"/>
                  <a:ext cx="229" cy="224"/>
                </a:xfrm>
                <a:prstGeom prst="rtTriangle">
                  <a:avLst/>
                </a:prstGeom>
                <a:solidFill>
                  <a:schemeClr val="tx2"/>
                </a:solidFill>
                <a:ln w="9525">
                  <a:solidFill>
                    <a:schemeClr val="tx1"/>
                  </a:solidFill>
                  <a:miter lim="800000"/>
                  <a:headEnd/>
                  <a:tailEnd/>
                </a:ln>
              </p:spPr>
              <p:txBody>
                <a:bodyPr wrap="none" anchor="ctr"/>
                <a:lstStyle/>
                <a:p>
                  <a:endParaRPr lang="vi-VN"/>
                </a:p>
              </p:txBody>
            </p:sp>
          </p:grpSp>
          <p:sp>
            <p:nvSpPr>
              <p:cNvPr id="55359" name="Line 91"/>
              <p:cNvSpPr>
                <a:spLocks noChangeShapeType="1"/>
              </p:cNvSpPr>
              <p:nvPr/>
            </p:nvSpPr>
            <p:spPr bwMode="auto">
              <a:xfrm flipH="1">
                <a:off x="1892" y="2193"/>
                <a:ext cx="93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60" name="Line 92"/>
              <p:cNvSpPr>
                <a:spLocks noChangeShapeType="1"/>
              </p:cNvSpPr>
              <p:nvPr/>
            </p:nvSpPr>
            <p:spPr bwMode="auto">
              <a:xfrm flipV="1">
                <a:off x="2834" y="1293"/>
                <a:ext cx="683" cy="68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61" name="Line 93"/>
              <p:cNvSpPr>
                <a:spLocks noChangeShapeType="1"/>
              </p:cNvSpPr>
              <p:nvPr/>
            </p:nvSpPr>
            <p:spPr bwMode="auto">
              <a:xfrm flipH="1">
                <a:off x="2834" y="1820"/>
                <a:ext cx="0" cy="74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5356" name="Text Box 94"/>
            <p:cNvSpPr txBox="1">
              <a:spLocks noChangeArrowheads="1"/>
            </p:cNvSpPr>
            <p:nvPr/>
          </p:nvSpPr>
          <p:spPr bwMode="auto">
            <a:xfrm>
              <a:off x="384" y="3084"/>
              <a:ext cx="1780"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sz="2400" b="1">
                  <a:solidFill>
                    <a:srgbClr val="FF0000"/>
                  </a:solidFill>
                  <a:latin typeface="Constantia" pitchFamily="18" charset="0"/>
                </a:rPr>
                <a:t>BJT là phần tử được điều khiển bằng dòng</a:t>
              </a:r>
            </a:p>
          </p:txBody>
        </p:sp>
      </p:grpSp>
      <p:sp>
        <p:nvSpPr>
          <p:cNvPr id="55352" name="Slide Number Placeholder 9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5ED866D-E5A6-44E1-AB1B-3116D7D84921}" type="slidenum">
              <a:rPr lang="en-US" smtClean="0"/>
              <a:pPr eaLnBrk="1" hangingPunct="1"/>
              <a:t>5</a:t>
            </a:fld>
            <a:endParaRPr lang="en-US" smtClean="0"/>
          </a:p>
        </p:txBody>
      </p:sp>
    </p:spTree>
    <p:extLst>
      <p:ext uri="{BB962C8B-B14F-4D97-AF65-F5344CB8AC3E}">
        <p14:creationId xmlns:p14="http://schemas.microsoft.com/office/powerpoint/2010/main" val="1248481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1227991" y="2209800"/>
            <a:ext cx="6994377" cy="2057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42840" y="2515225"/>
            <a:ext cx="6860931" cy="1446550"/>
          </a:xfrm>
          <a:prstGeom prst="rect">
            <a:avLst/>
          </a:prstGeom>
          <a:noFill/>
        </p:spPr>
        <p:txBody>
          <a:bodyPr wrap="square" rtlCol="0">
            <a:spAutoFit/>
          </a:bodyPr>
          <a:lstStyle/>
          <a:p>
            <a:pPr algn="ctr"/>
            <a:r>
              <a:rPr lang="en-US" sz="4400" b="1" smtClean="0">
                <a:solidFill>
                  <a:srgbClr val="FFFF00"/>
                </a:solidFill>
                <a:latin typeface="Constantia" pitchFamily="18" charset="0"/>
              </a:rPr>
              <a:t>1.7. Một số linh kiện bán dẫn khác</a:t>
            </a:r>
            <a:endParaRPr lang="en-US" sz="4400" b="1">
              <a:solidFill>
                <a:srgbClr val="FFFF00"/>
              </a:solidFill>
              <a:latin typeface="Constantia" pitchFamily="18" charset="0"/>
            </a:endParaRPr>
          </a:p>
        </p:txBody>
      </p:sp>
    </p:spTree>
    <p:extLst>
      <p:ext uri="{BB962C8B-B14F-4D97-AF65-F5344CB8AC3E}">
        <p14:creationId xmlns:p14="http://schemas.microsoft.com/office/powerpoint/2010/main" val="3281687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normAutofit/>
          </a:bodyPr>
          <a:lstStyle/>
          <a:p>
            <a:pPr marL="838200" indent="-838200" eaLnBrk="1" hangingPunct="1"/>
            <a:r>
              <a:rPr lang="vi-VN" b="1" smtClean="0">
                <a:solidFill>
                  <a:srgbClr val="C00000"/>
                </a:solidFill>
              </a:rPr>
              <a:t>Transistor đơn nối (UJT)</a:t>
            </a:r>
            <a:endParaRPr lang="en-US" b="1" smtClean="0">
              <a:solidFill>
                <a:srgbClr val="C00000"/>
              </a:solidFill>
              <a:latin typeface=".VnTime" pitchFamily="34" charset="0"/>
            </a:endParaRPr>
          </a:p>
        </p:txBody>
      </p:sp>
      <p:sp>
        <p:nvSpPr>
          <p:cNvPr id="34821" name="Rectangle 3"/>
          <p:cNvSpPr>
            <a:spLocks noGrp="1" noChangeArrowheads="1"/>
          </p:cNvSpPr>
          <p:nvPr>
            <p:ph type="body" idx="1"/>
          </p:nvPr>
        </p:nvSpPr>
        <p:spPr>
          <a:xfrm>
            <a:off x="457200" y="1600200"/>
            <a:ext cx="8229600" cy="5029200"/>
          </a:xfrm>
        </p:spPr>
        <p:txBody>
          <a:bodyPr/>
          <a:lstStyle/>
          <a:p>
            <a:r>
              <a:rPr lang="vi-VN" sz="2400" smtClean="0"/>
              <a:t>Cấu tạo, ký hiệu, sơ đồ tương đương</a:t>
            </a:r>
          </a:p>
          <a:p>
            <a:endParaRPr lang="en-US" sz="2400" smtClean="0"/>
          </a:p>
          <a:p>
            <a:endParaRPr lang="en-US" sz="2400" smtClean="0"/>
          </a:p>
          <a:p>
            <a:endParaRPr lang="en-US" sz="2400" smtClean="0"/>
          </a:p>
          <a:p>
            <a:endParaRPr lang="en-US" sz="2400" smtClean="0"/>
          </a:p>
          <a:p>
            <a:endParaRPr lang="en-US" sz="2400" smtClean="0"/>
          </a:p>
          <a:p>
            <a:endParaRPr lang="de-DE" sz="2400" smtClean="0"/>
          </a:p>
          <a:p>
            <a:endParaRPr lang="de-DE" sz="2400" smtClean="0"/>
          </a:p>
          <a:p>
            <a:endParaRPr lang="de-DE" sz="2400" smtClean="0"/>
          </a:p>
          <a:p>
            <a:r>
              <a:rPr lang="vi-VN" sz="2400" smtClean="0"/>
              <a:t>UJT có một lớp tiếp giáp p-n và 3 điện cực: hai cực bazơ (B1 và B2) và một cực phát (E)</a:t>
            </a:r>
            <a:r>
              <a:rPr lang="en-US" sz="2400" smtClean="0"/>
              <a:t> </a:t>
            </a:r>
          </a:p>
        </p:txBody>
      </p:sp>
      <p:sp>
        <p:nvSpPr>
          <p:cNvPr id="34822" name="Rectangle 5"/>
          <p:cNvSpPr>
            <a:spLocks noChangeArrowheads="1"/>
          </p:cNvSpPr>
          <p:nvPr/>
        </p:nvSpPr>
        <p:spPr bwMode="auto">
          <a:xfrm>
            <a:off x="0" y="2495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5060" name="Object 4"/>
          <p:cNvGraphicFramePr>
            <a:graphicFrameLocks noChangeAspect="1"/>
          </p:cNvGraphicFramePr>
          <p:nvPr/>
        </p:nvGraphicFramePr>
        <p:xfrm>
          <a:off x="0" y="2501900"/>
          <a:ext cx="5562600" cy="2513013"/>
        </p:xfrm>
        <a:graphic>
          <a:graphicData uri="http://schemas.openxmlformats.org/presentationml/2006/ole">
            <mc:AlternateContent xmlns:mc="http://schemas.openxmlformats.org/markup-compatibility/2006">
              <mc:Choice xmlns:v="urn:schemas-microsoft-com:vml" Requires="v">
                <p:oleObj spid="_x0000_s76830" name="Visio" r:id="rId3" imgW="4141318" imgH="1853794" progId="Visio.Drawing.11">
                  <p:embed/>
                </p:oleObj>
              </mc:Choice>
              <mc:Fallback>
                <p:oleObj name="Visio" r:id="rId3" imgW="4141318" imgH="18537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01900"/>
                        <a:ext cx="5562600" cy="251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3" name="Rectangle 7"/>
          <p:cNvSpPr>
            <a:spLocks noChangeArrowheads="1"/>
          </p:cNvSpPr>
          <p:nvPr/>
        </p:nvSpPr>
        <p:spPr bwMode="auto">
          <a:xfrm>
            <a:off x="0" y="2466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5062" name="Object 6"/>
          <p:cNvGraphicFramePr>
            <a:graphicFrameLocks noChangeAspect="1"/>
          </p:cNvGraphicFramePr>
          <p:nvPr/>
        </p:nvGraphicFramePr>
        <p:xfrm>
          <a:off x="6781800" y="1905000"/>
          <a:ext cx="1981200" cy="2900363"/>
        </p:xfrm>
        <a:graphic>
          <a:graphicData uri="http://schemas.openxmlformats.org/presentationml/2006/ole">
            <mc:AlternateContent xmlns:mc="http://schemas.openxmlformats.org/markup-compatibility/2006">
              <mc:Choice xmlns:v="urn:schemas-microsoft-com:vml" Requires="v">
                <p:oleObj spid="_x0000_s76831" name="Visio" r:id="rId5" imgW="2074774" imgH="3028188" progId="Visio.Drawing.11">
                  <p:embed/>
                </p:oleObj>
              </mc:Choice>
              <mc:Fallback>
                <p:oleObj name="Visio" r:id="rId5" imgW="2074774" imgH="302818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1905000"/>
                        <a:ext cx="1981200" cy="290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4" name="Rectangle 8"/>
          <p:cNvSpPr>
            <a:spLocks noChangeArrowheads="1"/>
          </p:cNvSpPr>
          <p:nvPr/>
        </p:nvSpPr>
        <p:spPr bwMode="auto">
          <a:xfrm>
            <a:off x="6477000" y="4724400"/>
            <a:ext cx="2695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vi-VN" sz="1400" b="1"/>
              <a:t>Sơ đồ tương đương của UJT</a:t>
            </a:r>
          </a:p>
        </p:txBody>
      </p:sp>
    </p:spTree>
    <p:extLst>
      <p:ext uri="{BB962C8B-B14F-4D97-AF65-F5344CB8AC3E}">
        <p14:creationId xmlns:p14="http://schemas.microsoft.com/office/powerpoint/2010/main" val="2747952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additive="base">
                                        <p:cTn id="7" dur="500" fill="hold"/>
                                        <p:tgtEl>
                                          <p:spTgt spid="45060"/>
                                        </p:tgtEl>
                                        <p:attrNameLst>
                                          <p:attrName>ppt_x</p:attrName>
                                        </p:attrNameLst>
                                      </p:cBhvr>
                                      <p:tavLst>
                                        <p:tav tm="0">
                                          <p:val>
                                            <p:strVal val="#ppt_x"/>
                                          </p:val>
                                        </p:tav>
                                        <p:tav tm="100000">
                                          <p:val>
                                            <p:strVal val="#ppt_x"/>
                                          </p:val>
                                        </p:tav>
                                      </p:tavLst>
                                    </p:anim>
                                    <p:anim calcmode="lin" valueType="num">
                                      <p:cBhvr additive="base">
                                        <p:cTn id="8" dur="500" fill="hold"/>
                                        <p:tgtEl>
                                          <p:spTgt spid="4506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8" presetClass="entr" presetSubtype="16" fill="hold" nodeType="after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diamond(in)">
                                      <p:cBhvr>
                                        <p:cTn id="12" dur="2000"/>
                                        <p:tgtEl>
                                          <p:spTgt spid="4506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45064"/>
                                        </p:tgtEl>
                                        <p:attrNameLst>
                                          <p:attrName>style.visibility</p:attrName>
                                        </p:attrNameLst>
                                      </p:cBhvr>
                                      <p:to>
                                        <p:strVal val="visible"/>
                                      </p:to>
                                    </p:set>
                                    <p:animEffect transition="in" filter="diamond(in)">
                                      <p:cBhvr>
                                        <p:cTn id="15" dur="20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en-US" sz="3600" smtClean="0">
                <a:solidFill>
                  <a:srgbClr val="0000FF"/>
                </a:solidFill>
              </a:rPr>
              <a:t>Hoạt động của UJT (1)</a:t>
            </a:r>
          </a:p>
        </p:txBody>
      </p:sp>
      <p:sp>
        <p:nvSpPr>
          <p:cNvPr id="35845" name="Rectangle 3"/>
          <p:cNvSpPr>
            <a:spLocks noGrp="1" noChangeArrowheads="1"/>
          </p:cNvSpPr>
          <p:nvPr>
            <p:ph type="body" idx="1"/>
          </p:nvPr>
        </p:nvSpPr>
        <p:spPr>
          <a:xfrm>
            <a:off x="457200" y="1295400"/>
            <a:ext cx="8229600" cy="4525963"/>
          </a:xfrm>
        </p:spPr>
        <p:txBody>
          <a:bodyPr/>
          <a:lstStyle/>
          <a:p>
            <a:r>
              <a:rPr lang="vi-VN" sz="2400" smtClean="0"/>
              <a:t>Sơ đồ ph</a:t>
            </a:r>
            <a:r>
              <a:rPr lang="en-US" sz="2400" smtClean="0"/>
              <a:t>â</a:t>
            </a:r>
            <a:r>
              <a:rPr lang="vi-VN" sz="2400" smtClean="0"/>
              <a:t>n cực</a:t>
            </a:r>
          </a:p>
          <a:p>
            <a:endParaRPr lang="en-US" sz="2400" smtClean="0"/>
          </a:p>
          <a:p>
            <a:endParaRPr lang="en-US" sz="2400" smtClean="0"/>
          </a:p>
          <a:p>
            <a:endParaRPr lang="en-US" sz="2400" smtClean="0"/>
          </a:p>
          <a:p>
            <a:endParaRPr lang="en-US" sz="2400" smtClean="0"/>
          </a:p>
          <a:p>
            <a:endParaRPr lang="en-US" sz="2400" smtClean="0"/>
          </a:p>
          <a:p>
            <a:endParaRPr lang="en-US" sz="2400" smtClean="0"/>
          </a:p>
          <a:p>
            <a:endParaRPr lang="en-US" sz="2400" smtClean="0"/>
          </a:p>
          <a:p>
            <a:r>
              <a:rPr lang="vi-VN" sz="2400" smtClean="0"/>
              <a:t>Khi dòng I</a:t>
            </a:r>
            <a:r>
              <a:rPr lang="vi-VN" sz="2400" baseline="-25000" smtClean="0"/>
              <a:t>E</a:t>
            </a:r>
            <a:r>
              <a:rPr lang="vi-VN" sz="2400" smtClean="0"/>
              <a:t>=0 thì B</a:t>
            </a:r>
            <a:r>
              <a:rPr lang="vi-VN" sz="2400" baseline="-25000" smtClean="0"/>
              <a:t>1</a:t>
            </a:r>
            <a:r>
              <a:rPr lang="vi-VN" sz="2400" smtClean="0"/>
              <a:t>B</a:t>
            </a:r>
            <a:r>
              <a:rPr lang="vi-VN" sz="2400" baseline="-25000" smtClean="0"/>
              <a:t>2</a:t>
            </a:r>
            <a:r>
              <a:rPr lang="vi-VN" sz="2400" smtClean="0"/>
              <a:t> sẽ hoạt động giống như một bộ phân áp với tỷ số phân áp  là </a:t>
            </a:r>
            <a:r>
              <a:rPr lang="vi-VN" sz="2400" smtClean="0">
                <a:sym typeface="Symbol" pitchFamily="18" charset="2"/>
              </a:rPr>
              <a:t>. Ta có:</a:t>
            </a:r>
          </a:p>
        </p:txBody>
      </p:sp>
      <p:sp>
        <p:nvSpPr>
          <p:cNvPr id="3584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6084" name="Object 4"/>
          <p:cNvGraphicFramePr>
            <a:graphicFrameLocks noChangeAspect="1"/>
          </p:cNvGraphicFramePr>
          <p:nvPr/>
        </p:nvGraphicFramePr>
        <p:xfrm>
          <a:off x="1905000" y="1752600"/>
          <a:ext cx="5334000" cy="2717800"/>
        </p:xfrm>
        <a:graphic>
          <a:graphicData uri="http://schemas.openxmlformats.org/presentationml/2006/ole">
            <mc:AlternateContent xmlns:mc="http://schemas.openxmlformats.org/markup-compatibility/2006">
              <mc:Choice xmlns:v="urn:schemas-microsoft-com:vml" Requires="v">
                <p:oleObj spid="_x0000_s77852" name="Visio" r:id="rId3" imgW="5325161" imgH="2717597" progId="Visio.Drawing.11">
                  <p:embed/>
                </p:oleObj>
              </mc:Choice>
              <mc:Fallback>
                <p:oleObj name="Visio" r:id="rId3" imgW="5325161" imgH="271759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752600"/>
                        <a:ext cx="5334000" cy="271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7" name="Rectangle 7"/>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6086" name="Object 6"/>
          <p:cNvGraphicFramePr>
            <a:graphicFrameLocks noChangeAspect="1"/>
          </p:cNvGraphicFramePr>
          <p:nvPr/>
        </p:nvGraphicFramePr>
        <p:xfrm>
          <a:off x="3733800" y="5638800"/>
          <a:ext cx="3429000" cy="876300"/>
        </p:xfrm>
        <a:graphic>
          <a:graphicData uri="http://schemas.openxmlformats.org/presentationml/2006/ole">
            <mc:AlternateContent xmlns:mc="http://schemas.openxmlformats.org/markup-compatibility/2006">
              <mc:Choice xmlns:v="urn:schemas-microsoft-com:vml" Requires="v">
                <p:oleObj spid="_x0000_s77853" name="Equation" r:id="rId5" imgW="1727200" imgH="431800" progId="Equation.DSMT4">
                  <p:embed/>
                </p:oleObj>
              </mc:Choice>
              <mc:Fallback>
                <p:oleObj name="Equation" r:id="rId5" imgW="172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5638800"/>
                        <a:ext cx="34290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0816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z="3600" smtClean="0">
                <a:solidFill>
                  <a:srgbClr val="0000FF"/>
                </a:solidFill>
              </a:rPr>
              <a:t>Hoạt động của UJT (2)</a:t>
            </a:r>
          </a:p>
        </p:txBody>
      </p:sp>
      <p:sp>
        <p:nvSpPr>
          <p:cNvPr id="68611" name="Rectangle 3"/>
          <p:cNvSpPr>
            <a:spLocks noGrp="1" noChangeArrowheads="1"/>
          </p:cNvSpPr>
          <p:nvPr>
            <p:ph type="body" idx="1"/>
          </p:nvPr>
        </p:nvSpPr>
        <p:spPr>
          <a:xfrm>
            <a:off x="533400" y="1371600"/>
            <a:ext cx="8229600" cy="5029200"/>
          </a:xfrm>
        </p:spPr>
        <p:txBody>
          <a:bodyPr/>
          <a:lstStyle/>
          <a:p>
            <a:r>
              <a:rPr lang="vi-VN" sz="2000" smtClean="0"/>
              <a:t> Nếu V</a:t>
            </a:r>
            <a:r>
              <a:rPr lang="vi-VN" sz="2000" baseline="-25000" smtClean="0"/>
              <a:t>EE</a:t>
            </a:r>
            <a:r>
              <a:rPr lang="vi-VN" sz="2000" smtClean="0"/>
              <a:t>&lt; (</a:t>
            </a:r>
            <a:r>
              <a:rPr lang="vi-VN" sz="2000" smtClean="0">
                <a:sym typeface="Symbol" pitchFamily="18" charset="2"/>
              </a:rPr>
              <a:t>.V</a:t>
            </a:r>
            <a:r>
              <a:rPr lang="vi-VN" sz="2000" baseline="-25000" smtClean="0">
                <a:sym typeface="Symbol" pitchFamily="18" charset="2"/>
              </a:rPr>
              <a:t>BB</a:t>
            </a:r>
            <a:r>
              <a:rPr lang="vi-VN" sz="2000" smtClean="0">
                <a:sym typeface="Symbol" pitchFamily="18" charset="2"/>
              </a:rPr>
              <a:t> + V</a:t>
            </a:r>
            <a:r>
              <a:rPr lang="vi-VN" sz="2000" baseline="-25000" smtClean="0">
                <a:sym typeface="Symbol" pitchFamily="18" charset="2"/>
              </a:rPr>
              <a:t>D</a:t>
            </a:r>
            <a:r>
              <a:rPr lang="vi-VN" sz="2000" smtClean="0">
                <a:sym typeface="Symbol" pitchFamily="18" charset="2"/>
              </a:rPr>
              <a:t>) ( V</a:t>
            </a:r>
            <a:r>
              <a:rPr lang="vi-VN" sz="2000" baseline="-25000" smtClean="0">
                <a:sym typeface="Symbol" pitchFamily="18" charset="2"/>
              </a:rPr>
              <a:t>D</a:t>
            </a:r>
            <a:r>
              <a:rPr lang="vi-VN" sz="2000" smtClean="0">
                <a:sym typeface="Symbol" pitchFamily="18" charset="2"/>
              </a:rPr>
              <a:t> = 0.5V0.7V) thì diode D sẽ phân cực ngược, chỉ có dòng ngược I</a:t>
            </a:r>
            <a:r>
              <a:rPr lang="vi-VN" sz="2000" baseline="-25000" smtClean="0">
                <a:sym typeface="Symbol" pitchFamily="18" charset="2"/>
              </a:rPr>
              <a:t>E</a:t>
            </a:r>
            <a:r>
              <a:rPr lang="vi-VN" sz="2000" smtClean="0">
                <a:sym typeface="Symbol" pitchFamily="18" charset="2"/>
              </a:rPr>
              <a:t> chảy qua. Lúc này UJT chưa làm việc (khoá), qua UJT chỉ có dòng rò rất nhỏ.</a:t>
            </a:r>
          </a:p>
          <a:p>
            <a:r>
              <a:rPr lang="vi-VN" sz="2000" smtClean="0"/>
              <a:t>Nếu V</a:t>
            </a:r>
            <a:r>
              <a:rPr lang="vi-VN" sz="2000" baseline="-25000" smtClean="0"/>
              <a:t>EE</a:t>
            </a:r>
            <a:r>
              <a:rPr lang="vi-VN" sz="2000" smtClean="0"/>
              <a:t>&gt; (</a:t>
            </a:r>
            <a:r>
              <a:rPr lang="vi-VN" sz="2000" smtClean="0">
                <a:sym typeface="Symbol" pitchFamily="18" charset="2"/>
              </a:rPr>
              <a:t>V</a:t>
            </a:r>
            <a:r>
              <a:rPr lang="vi-VN" sz="2000" baseline="-25000" smtClean="0">
                <a:sym typeface="Symbol" pitchFamily="18" charset="2"/>
              </a:rPr>
              <a:t>BB</a:t>
            </a:r>
            <a:r>
              <a:rPr lang="vi-VN" sz="2000" smtClean="0">
                <a:sym typeface="Symbol" pitchFamily="18" charset="2"/>
              </a:rPr>
              <a:t> + V</a:t>
            </a:r>
            <a:r>
              <a:rPr lang="vi-VN" sz="2000" baseline="-25000" smtClean="0">
                <a:sym typeface="Symbol" pitchFamily="18" charset="2"/>
              </a:rPr>
              <a:t>D</a:t>
            </a:r>
            <a:r>
              <a:rPr lang="vi-VN" sz="2000" smtClean="0">
                <a:sym typeface="Symbol" pitchFamily="18" charset="2"/>
              </a:rPr>
              <a:t>) </a:t>
            </a:r>
            <a:r>
              <a:rPr lang="vi-VN" sz="2000" smtClean="0">
                <a:sym typeface="Wingdings" pitchFamily="2" charset="2"/>
              </a:rPr>
              <a:t> diode D phân cực thuận có dòng I</a:t>
            </a:r>
            <a:r>
              <a:rPr lang="vi-VN" sz="2000" baseline="-25000" smtClean="0">
                <a:sym typeface="Wingdings" pitchFamily="2" charset="2"/>
              </a:rPr>
              <a:t>E</a:t>
            </a:r>
            <a:r>
              <a:rPr lang="vi-VN" sz="2000" smtClean="0">
                <a:sym typeface="Wingdings" pitchFamily="2" charset="2"/>
              </a:rPr>
              <a:t>  do lỗ trống chảy từ E sang B</a:t>
            </a:r>
            <a:r>
              <a:rPr lang="vi-VN" sz="2000" baseline="-25000" smtClean="0">
                <a:sym typeface="Wingdings" pitchFamily="2" charset="2"/>
              </a:rPr>
              <a:t>1</a:t>
            </a:r>
            <a:r>
              <a:rPr lang="vi-VN" sz="2000" smtClean="0">
                <a:sym typeface="Wingdings" pitchFamily="2" charset="2"/>
              </a:rPr>
              <a:t> và điện tử chảy từ B</a:t>
            </a:r>
            <a:r>
              <a:rPr lang="vi-VN" sz="2000" baseline="-25000" smtClean="0">
                <a:sym typeface="Wingdings" pitchFamily="2" charset="2"/>
              </a:rPr>
              <a:t>1</a:t>
            </a:r>
            <a:r>
              <a:rPr lang="vi-VN" sz="2000" smtClean="0">
                <a:sym typeface="Wingdings" pitchFamily="2" charset="2"/>
              </a:rPr>
              <a:t> sang E. </a:t>
            </a:r>
          </a:p>
          <a:p>
            <a:r>
              <a:rPr lang="vi-VN" sz="2000" smtClean="0"/>
              <a:t>Điện trở r</a:t>
            </a:r>
            <a:r>
              <a:rPr lang="vi-VN" sz="2000" baseline="-25000" smtClean="0"/>
              <a:t>B1 </a:t>
            </a:r>
            <a:r>
              <a:rPr lang="vi-VN" sz="2000" smtClean="0"/>
              <a:t>phụ thuộc vào dòng I</a:t>
            </a:r>
            <a:r>
              <a:rPr lang="vi-VN" sz="2000" baseline="-25000" smtClean="0"/>
              <a:t>E</a:t>
            </a:r>
            <a:r>
              <a:rPr lang="vi-VN" sz="2000" smtClean="0"/>
              <a:t>. Khi I</a:t>
            </a:r>
            <a:r>
              <a:rPr lang="vi-VN" sz="2000" baseline="-25000" smtClean="0"/>
              <a:t>E</a:t>
            </a:r>
            <a:r>
              <a:rPr lang="vi-VN" sz="2000" smtClean="0"/>
              <a:t> tăng r</a:t>
            </a:r>
            <a:r>
              <a:rPr lang="vi-VN" sz="2000" baseline="-25000" smtClean="0"/>
              <a:t>B1</a:t>
            </a:r>
            <a:r>
              <a:rPr lang="vi-VN" sz="2000" smtClean="0"/>
              <a:t> giảm đáng kể, ví dụ nếu dòng I</a:t>
            </a:r>
            <a:r>
              <a:rPr lang="vi-VN" sz="2000" baseline="-25000" smtClean="0"/>
              <a:t>E</a:t>
            </a:r>
            <a:r>
              <a:rPr lang="vi-VN" sz="2000" smtClean="0"/>
              <a:t> tăng từ 0 đến 50</a:t>
            </a:r>
            <a:r>
              <a:rPr lang="vi-VN" sz="2000" smtClean="0">
                <a:sym typeface="Symbol" pitchFamily="18" charset="2"/>
              </a:rPr>
              <a:t>A thì r</a:t>
            </a:r>
            <a:r>
              <a:rPr lang="vi-VN" sz="2000" baseline="-25000" smtClean="0">
                <a:sym typeface="Symbol" pitchFamily="18" charset="2"/>
              </a:rPr>
              <a:t>B1</a:t>
            </a:r>
            <a:r>
              <a:rPr lang="vi-VN" sz="2000" smtClean="0">
                <a:sym typeface="Symbol" pitchFamily="18" charset="2"/>
              </a:rPr>
              <a:t> có thể giảm từ 5K xuống còn 50.</a:t>
            </a:r>
          </a:p>
          <a:p>
            <a:r>
              <a:rPr lang="vi-VN" sz="2000" smtClean="0"/>
              <a:t>Kết quả là d</a:t>
            </a:r>
            <a:r>
              <a:rPr lang="en-US" sz="2000" smtClean="0"/>
              <a:t>ò</a:t>
            </a:r>
            <a:r>
              <a:rPr lang="vi-VN" sz="2000" smtClean="0"/>
              <a:t>ng I</a:t>
            </a:r>
            <a:r>
              <a:rPr lang="vi-VN" sz="2000" baseline="-25000" smtClean="0"/>
              <a:t>E </a:t>
            </a:r>
            <a:r>
              <a:rPr lang="vi-VN" sz="2000" smtClean="0"/>
              <a:t>tăng và điện thế U</a:t>
            </a:r>
            <a:r>
              <a:rPr lang="vi-VN" sz="2000" baseline="-25000" smtClean="0"/>
              <a:t>E</a:t>
            </a:r>
            <a:r>
              <a:rPr lang="vi-VN" sz="2000" smtClean="0"/>
              <a:t> giảm. Ta c</a:t>
            </a:r>
            <a:r>
              <a:rPr lang="en-US" sz="2000" smtClean="0"/>
              <a:t>ó</a:t>
            </a:r>
            <a:r>
              <a:rPr lang="vi-VN" sz="2000" smtClean="0"/>
              <a:t> một v</a:t>
            </a:r>
            <a:r>
              <a:rPr lang="en-US" sz="2000" smtClean="0"/>
              <a:t>ù</a:t>
            </a:r>
            <a:r>
              <a:rPr lang="vi-VN" sz="2000" smtClean="0"/>
              <a:t>ng điện trở </a:t>
            </a:r>
            <a:r>
              <a:rPr lang="en-US" sz="2000" smtClean="0"/>
              <a:t>â</a:t>
            </a:r>
            <a:r>
              <a:rPr lang="vi-VN" sz="2000" smtClean="0"/>
              <a:t>m của đặc tuyến Von-Ampe.</a:t>
            </a:r>
          </a:p>
          <a:p>
            <a:r>
              <a:rPr lang="vi-VN" sz="2000" smtClean="0"/>
              <a:t> Khi dòng I</a:t>
            </a:r>
            <a:r>
              <a:rPr lang="vi-VN" sz="2000" baseline="-25000" smtClean="0"/>
              <a:t>E</a:t>
            </a:r>
            <a:r>
              <a:rPr lang="vi-VN" sz="2000" smtClean="0"/>
              <a:t> bão hoà (I</a:t>
            </a:r>
            <a:r>
              <a:rPr lang="vi-VN" sz="2000" baseline="-25000" smtClean="0"/>
              <a:t>E</a:t>
            </a:r>
            <a:r>
              <a:rPr lang="vi-VN" sz="2000" smtClean="0"/>
              <a:t> = I</a:t>
            </a:r>
            <a:r>
              <a:rPr lang="vi-VN" sz="2000" baseline="-25000" smtClean="0"/>
              <a:t>V</a:t>
            </a:r>
            <a:r>
              <a:rPr lang="vi-VN" sz="2000" smtClean="0"/>
              <a:t>), điện áp U</a:t>
            </a:r>
            <a:r>
              <a:rPr lang="vi-VN" sz="2000" baseline="-25000" smtClean="0"/>
              <a:t>E</a:t>
            </a:r>
            <a:r>
              <a:rPr lang="vi-VN" sz="2000" smtClean="0"/>
              <a:t> đạt giá trị nhỏ nhất V</a:t>
            </a:r>
            <a:r>
              <a:rPr lang="vi-VN" sz="2000" baseline="-25000" smtClean="0"/>
              <a:t>v</a:t>
            </a:r>
            <a:r>
              <a:rPr lang="vi-VN" sz="2000" smtClean="0"/>
              <a:t> được gọi là </a:t>
            </a:r>
            <a:r>
              <a:rPr lang="vi-VN" sz="2000" smtClean="0">
                <a:solidFill>
                  <a:srgbClr val="C00000"/>
                </a:solidFill>
              </a:rPr>
              <a:t>điện áp trũng</a:t>
            </a:r>
            <a:r>
              <a:rPr lang="vi-VN" sz="2000" smtClean="0"/>
              <a:t>. Sau đó muốn tăng I</a:t>
            </a:r>
            <a:r>
              <a:rPr lang="vi-VN" sz="2000" baseline="-25000" smtClean="0"/>
              <a:t>E</a:t>
            </a:r>
            <a:r>
              <a:rPr lang="vi-VN" sz="2000" smtClean="0"/>
              <a:t> phải tăng U</a:t>
            </a:r>
            <a:r>
              <a:rPr lang="vi-VN" sz="2000" baseline="-25000" smtClean="0"/>
              <a:t>E</a:t>
            </a:r>
            <a:r>
              <a:rPr lang="vi-VN" sz="2000" smtClean="0"/>
              <a:t> vì số lượng điện tử và lỗ trống đã đạt đến tình trạng di chuyển bão hoà, đặc tuyến chuyển sang vùng điện trở dương.</a:t>
            </a:r>
          </a:p>
        </p:txBody>
      </p:sp>
    </p:spTree>
    <p:extLst>
      <p:ext uri="{BB962C8B-B14F-4D97-AF65-F5344CB8AC3E}">
        <p14:creationId xmlns:p14="http://schemas.microsoft.com/office/powerpoint/2010/main" val="1966355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sz="3600" smtClean="0">
                <a:solidFill>
                  <a:srgbClr val="0000FF"/>
                </a:solidFill>
                <a:latin typeface="Times New Roman" pitchFamily="18" charset="0"/>
              </a:rPr>
              <a:t>Đặc tuyến V-A của UJT</a:t>
            </a:r>
          </a:p>
        </p:txBody>
      </p:sp>
      <p:sp>
        <p:nvSpPr>
          <p:cNvPr id="36868" name="Rectangle 6"/>
          <p:cNvSpPr>
            <a:spLocks noGrp="1" noChangeArrowheads="1"/>
          </p:cNvSpPr>
          <p:nvPr>
            <p:ph type="body" sz="half" idx="1"/>
          </p:nvPr>
        </p:nvSpPr>
        <p:spPr/>
        <p:txBody>
          <a:bodyPr/>
          <a:lstStyle/>
          <a:p>
            <a:r>
              <a:rPr lang="vi-VN" sz="2000" u="sng" smtClean="0"/>
              <a:t>Đường cong đặc tuyến của UJT có 3 miền làm việc:</a:t>
            </a:r>
          </a:p>
          <a:p>
            <a:r>
              <a:rPr lang="vi-VN" sz="2000" smtClean="0">
                <a:solidFill>
                  <a:srgbClr val="C00000"/>
                </a:solidFill>
              </a:rPr>
              <a:t>Vùng  ngắt:</a:t>
            </a:r>
            <a:r>
              <a:rPr lang="vi-VN" sz="2000" smtClean="0"/>
              <a:t> trong vùng này  điện áp V</a:t>
            </a:r>
            <a:r>
              <a:rPr lang="vi-VN" sz="2000" baseline="-25000" smtClean="0"/>
              <a:t>E</a:t>
            </a:r>
            <a:r>
              <a:rPr lang="vi-VN" sz="2000" smtClean="0"/>
              <a:t> &lt; V</a:t>
            </a:r>
            <a:r>
              <a:rPr lang="vi-VN" sz="2000" baseline="-25000" smtClean="0"/>
              <a:t>P</a:t>
            </a:r>
            <a:r>
              <a:rPr lang="vi-VN" sz="2000" smtClean="0"/>
              <a:t> , dòng I</a:t>
            </a:r>
            <a:r>
              <a:rPr lang="vi-VN" sz="2000" baseline="-25000" smtClean="0"/>
              <a:t>E</a:t>
            </a:r>
            <a:r>
              <a:rPr lang="vi-VN" sz="2000" smtClean="0"/>
              <a:t> là rất nhỏ và trở kháng vào rất cao.</a:t>
            </a:r>
          </a:p>
          <a:p>
            <a:r>
              <a:rPr lang="vi-VN" sz="2000" smtClean="0">
                <a:solidFill>
                  <a:srgbClr val="C00000"/>
                </a:solidFill>
              </a:rPr>
              <a:t>Vùng điện trở âm</a:t>
            </a:r>
            <a:r>
              <a:rPr lang="vi-VN" sz="2000" smtClean="0"/>
              <a:t>:  V</a:t>
            </a:r>
            <a:r>
              <a:rPr lang="vi-VN" sz="2000" baseline="-25000" smtClean="0"/>
              <a:t>P</a:t>
            </a:r>
            <a:r>
              <a:rPr lang="vi-VN" sz="2000" smtClean="0"/>
              <a:t> &lt; V</a:t>
            </a:r>
            <a:r>
              <a:rPr lang="vi-VN" sz="2000" baseline="-25000" smtClean="0"/>
              <a:t>E</a:t>
            </a:r>
            <a:r>
              <a:rPr lang="vi-VN" sz="2000" smtClean="0"/>
              <a:t> &lt; V</a:t>
            </a:r>
            <a:r>
              <a:rPr lang="vi-VN" sz="2000" baseline="-25000" smtClean="0"/>
              <a:t>v</a:t>
            </a:r>
            <a:r>
              <a:rPr lang="vi-VN" sz="2000" smtClean="0"/>
              <a:t> : trở kháng vào là âm, có nghĩa một sự gia tăng dòng sẽ khiến cho điện áp giảm.</a:t>
            </a:r>
          </a:p>
          <a:p>
            <a:r>
              <a:rPr lang="vi-VN" sz="2000" smtClean="0">
                <a:solidFill>
                  <a:srgbClr val="C00000"/>
                </a:solidFill>
              </a:rPr>
              <a:t>Vùng bão hoà: </a:t>
            </a:r>
            <a:r>
              <a:rPr lang="vi-VN" sz="2000" smtClean="0"/>
              <a:t>V</a:t>
            </a:r>
            <a:r>
              <a:rPr lang="vi-VN" sz="2000" baseline="-25000" smtClean="0"/>
              <a:t>E</a:t>
            </a:r>
            <a:r>
              <a:rPr lang="vi-VN" sz="2000" smtClean="0"/>
              <a:t> &gt; V</a:t>
            </a:r>
            <a:r>
              <a:rPr lang="vi-VN" sz="2000" baseline="-25000" smtClean="0"/>
              <a:t>v</a:t>
            </a:r>
            <a:r>
              <a:rPr lang="vi-VN" sz="2000" smtClean="0"/>
              <a:t> : trở kháng vào lại trở nên dương và có giá trị tương tự với trở  kháng của diode khi dẫn.</a:t>
            </a:r>
          </a:p>
        </p:txBody>
      </p:sp>
      <p:graphicFrame>
        <p:nvGraphicFramePr>
          <p:cNvPr id="48132" name="Object 4"/>
          <p:cNvGraphicFramePr>
            <a:graphicFrameLocks noGrp="1" noChangeAspect="1"/>
          </p:cNvGraphicFramePr>
          <p:nvPr>
            <p:ph sz="half" idx="2"/>
          </p:nvPr>
        </p:nvGraphicFramePr>
        <p:xfrm>
          <a:off x="4719638" y="1830388"/>
          <a:ext cx="3890962" cy="3582987"/>
        </p:xfrm>
        <a:graphic>
          <a:graphicData uri="http://schemas.openxmlformats.org/presentationml/2006/ole">
            <mc:AlternateContent xmlns:mc="http://schemas.openxmlformats.org/markup-compatibility/2006">
              <mc:Choice xmlns:v="urn:schemas-microsoft-com:vml" Requires="v">
                <p:oleObj spid="_x0000_s78863" name="Visio" r:id="rId3" imgW="4086454" imgH="3603041" progId="Visio.Drawing.11">
                  <p:embed/>
                </p:oleObj>
              </mc:Choice>
              <mc:Fallback>
                <p:oleObj name="Visio" r:id="rId3" imgW="4086454" imgH="360304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638" y="1830388"/>
                        <a:ext cx="3890962" cy="358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Tree>
    <p:extLst>
      <p:ext uri="{BB962C8B-B14F-4D97-AF65-F5344CB8AC3E}">
        <p14:creationId xmlns:p14="http://schemas.microsoft.com/office/powerpoint/2010/main" val="330499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ppt_x"/>
                                          </p:val>
                                        </p:tav>
                                        <p:tav tm="100000">
                                          <p:val>
                                            <p:strVal val="#ppt_x"/>
                                          </p:val>
                                        </p:tav>
                                      </p:tavLst>
                                    </p:anim>
                                    <p:anim calcmode="lin" valueType="num">
                                      <p:cBhvr additive="base">
                                        <p:cTn id="8" dur="500" fill="hold"/>
                                        <p:tgtEl>
                                          <p:spTgt spid="48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3400" y="304800"/>
            <a:ext cx="8229600" cy="838200"/>
          </a:xfrm>
        </p:spPr>
        <p:txBody>
          <a:bodyPr>
            <a:normAutofit/>
          </a:bodyPr>
          <a:lstStyle/>
          <a:p>
            <a:pPr eaLnBrk="1" hangingPunct="1">
              <a:defRPr/>
            </a:pPr>
            <a:r>
              <a:rPr lang="en-US" smtClean="0">
                <a:solidFill>
                  <a:srgbClr val="0000FF"/>
                </a:solidFill>
              </a:rPr>
              <a:t>Các giá trị đặc trưng của UJT</a:t>
            </a:r>
          </a:p>
        </p:txBody>
      </p:sp>
      <p:sp>
        <p:nvSpPr>
          <p:cNvPr id="69635" name="Rectangle 3"/>
          <p:cNvSpPr>
            <a:spLocks noGrp="1" noChangeArrowheads="1"/>
          </p:cNvSpPr>
          <p:nvPr>
            <p:ph type="body" idx="1"/>
          </p:nvPr>
        </p:nvSpPr>
        <p:spPr>
          <a:xfrm>
            <a:off x="685800" y="1371600"/>
            <a:ext cx="8229600" cy="4525963"/>
          </a:xfrm>
        </p:spPr>
        <p:txBody>
          <a:bodyPr/>
          <a:lstStyle/>
          <a:p>
            <a:r>
              <a:rPr lang="vi-VN" sz="2400" b="1" smtClean="0">
                <a:solidFill>
                  <a:srgbClr val="C00000"/>
                </a:solidFill>
              </a:rPr>
              <a:t>V</a:t>
            </a:r>
            <a:r>
              <a:rPr lang="vi-VN" sz="2400" b="1" baseline="-25000" smtClean="0">
                <a:solidFill>
                  <a:srgbClr val="C00000"/>
                </a:solidFill>
              </a:rPr>
              <a:t>P</a:t>
            </a:r>
            <a:r>
              <a:rPr lang="vi-VN" sz="2400" b="1" smtClean="0">
                <a:solidFill>
                  <a:srgbClr val="C00000"/>
                </a:solidFill>
              </a:rPr>
              <a:t> :</a:t>
            </a:r>
            <a:r>
              <a:rPr lang="vi-VN" sz="2400" smtClean="0"/>
              <a:t> điện áp đỉnh là điện áp tối đa đặt  cực E để UJT làm việc  trong vùng điện trở âm và bằng:</a:t>
            </a:r>
          </a:p>
          <a:p>
            <a:pPr>
              <a:buFontTx/>
              <a:buNone/>
            </a:pPr>
            <a:r>
              <a:rPr lang="en-US" sz="2400" smtClean="0"/>
              <a:t>				V</a:t>
            </a:r>
            <a:r>
              <a:rPr lang="en-US" sz="2400" baseline="-25000" smtClean="0"/>
              <a:t>P</a:t>
            </a:r>
            <a:r>
              <a:rPr lang="en-US" sz="2400" smtClean="0"/>
              <a:t> = </a:t>
            </a:r>
            <a:r>
              <a:rPr lang="en-US" sz="2400" smtClean="0">
                <a:sym typeface="Symbol" pitchFamily="18" charset="2"/>
              </a:rPr>
              <a:t>V</a:t>
            </a:r>
            <a:r>
              <a:rPr lang="en-US" sz="2400" baseline="-25000" smtClean="0">
                <a:sym typeface="Symbol" pitchFamily="18" charset="2"/>
              </a:rPr>
              <a:t>BB</a:t>
            </a:r>
            <a:r>
              <a:rPr lang="en-US" sz="2400" smtClean="0">
                <a:sym typeface="Symbol" pitchFamily="18" charset="2"/>
              </a:rPr>
              <a:t> + V</a:t>
            </a:r>
            <a:r>
              <a:rPr lang="en-US" sz="2400" baseline="-25000" smtClean="0">
                <a:sym typeface="Symbol" pitchFamily="18" charset="2"/>
              </a:rPr>
              <a:t>D</a:t>
            </a:r>
          </a:p>
          <a:p>
            <a:r>
              <a:rPr lang="vi-VN" sz="2400" b="1" smtClean="0"/>
              <a:t>V</a:t>
            </a:r>
            <a:r>
              <a:rPr lang="vi-VN" sz="2400" b="1" baseline="-25000" smtClean="0"/>
              <a:t>v</a:t>
            </a:r>
            <a:r>
              <a:rPr lang="vi-VN" sz="2400" b="1" smtClean="0"/>
              <a:t> </a:t>
            </a:r>
            <a:r>
              <a:rPr lang="vi-VN" sz="2400" smtClean="0"/>
              <a:t>: điện áp điểm trũng, là điện áp tối thiểu đặt  cực E để UJT làm việc  trong vùng điện trở âm.</a:t>
            </a:r>
          </a:p>
          <a:p>
            <a:r>
              <a:rPr lang="vi-VN" sz="2400" b="1" smtClean="0"/>
              <a:t>I</a:t>
            </a:r>
            <a:r>
              <a:rPr lang="vi-VN" sz="2400" b="1" baseline="-25000" smtClean="0"/>
              <a:t>v</a:t>
            </a:r>
            <a:r>
              <a:rPr lang="vi-VN" sz="2400" b="1" smtClean="0"/>
              <a:t> </a:t>
            </a:r>
            <a:r>
              <a:rPr lang="vi-VN" sz="2400" smtClean="0"/>
              <a:t>: dòng điện điểm trũng là dòng tối đa của cực phát E để UJT  hoạt động trong vùng điện trở âm.</a:t>
            </a:r>
          </a:p>
          <a:p>
            <a:r>
              <a:rPr lang="vi-VN" sz="2400" b="1" smtClean="0"/>
              <a:t>I</a:t>
            </a:r>
            <a:r>
              <a:rPr lang="vi-VN" sz="2400" b="1" baseline="-25000" smtClean="0"/>
              <a:t>p</a:t>
            </a:r>
            <a:r>
              <a:rPr lang="vi-VN" sz="2400" b="1" smtClean="0"/>
              <a:t>: </a:t>
            </a:r>
            <a:r>
              <a:rPr lang="vi-VN" sz="2400" smtClean="0"/>
              <a:t>dòng điện đỉnh là dòng tối thiểu của cực phát E để UJT hoạt động trong vùng điện trở âm.</a:t>
            </a:r>
          </a:p>
        </p:txBody>
      </p:sp>
    </p:spTree>
    <p:extLst>
      <p:ext uri="{BB962C8B-B14F-4D97-AF65-F5344CB8AC3E}">
        <p14:creationId xmlns:p14="http://schemas.microsoft.com/office/powerpoint/2010/main" val="291037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457200" y="338328"/>
            <a:ext cx="8229600" cy="957072"/>
          </a:xfrm>
        </p:spPr>
        <p:txBody>
          <a:bodyPr>
            <a:normAutofit/>
          </a:bodyPr>
          <a:lstStyle/>
          <a:p>
            <a:pPr eaLnBrk="1" hangingPunct="1"/>
            <a:r>
              <a:rPr lang="en-US" smtClean="0">
                <a:solidFill>
                  <a:srgbClr val="0000FF"/>
                </a:solidFill>
              </a:rPr>
              <a:t>Ứng dụng UJT</a:t>
            </a:r>
          </a:p>
        </p:txBody>
      </p:sp>
      <p:sp>
        <p:nvSpPr>
          <p:cNvPr id="37892" name="Rectangle 3"/>
          <p:cNvSpPr>
            <a:spLocks noGrp="1" noChangeArrowheads="1"/>
          </p:cNvSpPr>
          <p:nvPr>
            <p:ph type="body" idx="1"/>
          </p:nvPr>
        </p:nvSpPr>
        <p:spPr>
          <a:xfrm>
            <a:off x="867833" y="1371600"/>
            <a:ext cx="7408333" cy="4105341"/>
          </a:xfrm>
        </p:spPr>
        <p:txBody>
          <a:bodyPr/>
          <a:lstStyle/>
          <a:p>
            <a:r>
              <a:rPr lang="vi-VN" sz="2400" smtClean="0"/>
              <a:t>UJT  thường dùng trong các mạch tạo dao động nhờ đoạn đặc tuyến điện trở âm.</a:t>
            </a:r>
          </a:p>
          <a:p>
            <a:r>
              <a:rPr lang="vi-VN" sz="2400" smtClean="0"/>
              <a:t>Mạch tạo xung răng cưa dùng UJT. </a:t>
            </a:r>
          </a:p>
        </p:txBody>
      </p:sp>
      <p:sp>
        <p:nvSpPr>
          <p:cNvPr id="37893" name="Rectangle 6"/>
          <p:cNvSpPr>
            <a:spLocks noChangeArrowheads="1"/>
          </p:cNvSpPr>
          <p:nvPr/>
        </p:nvSpPr>
        <p:spPr bwMode="auto">
          <a:xfrm>
            <a:off x="0" y="2543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1205" name="Object 5"/>
          <p:cNvGraphicFramePr>
            <a:graphicFrameLocks noChangeAspect="1"/>
          </p:cNvGraphicFramePr>
          <p:nvPr/>
        </p:nvGraphicFramePr>
        <p:xfrm>
          <a:off x="-65088" y="3200400"/>
          <a:ext cx="8980488" cy="2627313"/>
        </p:xfrm>
        <a:graphic>
          <a:graphicData uri="http://schemas.openxmlformats.org/presentationml/2006/ole">
            <mc:AlternateContent xmlns:mc="http://schemas.openxmlformats.org/markup-compatibility/2006">
              <mc:Choice xmlns:v="urn:schemas-microsoft-com:vml" Requires="v">
                <p:oleObj spid="_x0000_s79888" name="Visio" r:id="rId3" imgW="5987186" imgH="1863852" progId="Visio.Drawing.11">
                  <p:embed/>
                </p:oleObj>
              </mc:Choice>
              <mc:Fallback>
                <p:oleObj name="Visio" r:id="rId3" imgW="5987186" imgH="18638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8" y="3200400"/>
                        <a:ext cx="8980488" cy="262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65883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marL="838200" indent="-838200" eaLnBrk="1" hangingPunct="1"/>
            <a:r>
              <a:rPr lang="en-US" sz="3600" b="1" smtClean="0">
                <a:solidFill>
                  <a:srgbClr val="0000FF"/>
                </a:solidFill>
              </a:rPr>
              <a:t>SCR (Thysistor - Silicon Controlled Rectifier)</a:t>
            </a:r>
          </a:p>
        </p:txBody>
      </p:sp>
      <p:sp>
        <p:nvSpPr>
          <p:cNvPr id="70659" name="Rectangle 12"/>
          <p:cNvSpPr>
            <a:spLocks noGrp="1" noChangeArrowheads="1"/>
          </p:cNvSpPr>
          <p:nvPr>
            <p:ph type="body" idx="1"/>
          </p:nvPr>
        </p:nvSpPr>
        <p:spPr/>
        <p:txBody>
          <a:bodyPr/>
          <a:lstStyle/>
          <a:p>
            <a:r>
              <a:rPr lang="vi-VN" sz="2400" smtClean="0"/>
              <a:t>SCR (diode chỉnh lưu có điều khiển) dùng thông dụng nhất trong các bộ điều khiển công suất điện</a:t>
            </a:r>
            <a:r>
              <a:rPr lang="en-US" sz="2400" smtClean="0"/>
              <a:t>.</a:t>
            </a:r>
          </a:p>
        </p:txBody>
      </p:sp>
      <p:pic>
        <p:nvPicPr>
          <p:cNvPr id="54285" name="Picture 13"/>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362200" y="2819400"/>
            <a:ext cx="37338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272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54285"/>
                                        </p:tgtEl>
                                        <p:attrNameLst>
                                          <p:attrName>style.visibility</p:attrName>
                                        </p:attrNameLst>
                                      </p:cBhvr>
                                      <p:to>
                                        <p:strVal val="visible"/>
                                      </p:to>
                                    </p:set>
                                    <p:anim calcmode="lin" valueType="num">
                                      <p:cBhvr additive="base">
                                        <p:cTn id="7" dur="1000" fill="hold"/>
                                        <p:tgtEl>
                                          <p:spTgt spid="54285"/>
                                        </p:tgtEl>
                                        <p:attrNameLst>
                                          <p:attrName>ppt_x</p:attrName>
                                        </p:attrNameLst>
                                      </p:cBhvr>
                                      <p:tavLst>
                                        <p:tav tm="0">
                                          <p:val>
                                            <p:strVal val="#ppt_x"/>
                                          </p:val>
                                        </p:tav>
                                        <p:tav tm="100000">
                                          <p:val>
                                            <p:strVal val="#ppt_x"/>
                                          </p:val>
                                        </p:tav>
                                      </p:tavLst>
                                    </p:anim>
                                    <p:anim calcmode="lin" valueType="num">
                                      <p:cBhvr additive="base">
                                        <p:cTn id="8" dur="1000" fill="hold"/>
                                        <p:tgtEl>
                                          <p:spTgt spid="54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sz="3600" smtClean="0"/>
              <a:t>SCR - Cấu tạo và ký hiệu</a:t>
            </a:r>
            <a:endParaRPr lang="en-US" sz="3600" smtClean="0">
              <a:solidFill>
                <a:srgbClr val="0000FF"/>
              </a:solidFill>
              <a:latin typeface=".VnTime" pitchFamily="34" charset="0"/>
            </a:endParaRPr>
          </a:p>
        </p:txBody>
      </p:sp>
      <p:sp>
        <p:nvSpPr>
          <p:cNvPr id="59395" name="Rectangle 3"/>
          <p:cNvSpPr>
            <a:spLocks noGrp="1" noChangeArrowheads="1"/>
          </p:cNvSpPr>
          <p:nvPr>
            <p:ph type="body" idx="1"/>
          </p:nvPr>
        </p:nvSpPr>
        <p:spPr>
          <a:xfrm>
            <a:off x="609600" y="1371600"/>
            <a:ext cx="8229600" cy="4525963"/>
          </a:xfrm>
        </p:spPr>
        <p:txBody>
          <a:bodyPr/>
          <a:lstStyle/>
          <a:p>
            <a:r>
              <a:rPr lang="de-DE" sz="2400" smtClean="0"/>
              <a:t>SCR là một linh kiện bán dẫn 4 lớp </a:t>
            </a:r>
            <a:r>
              <a:rPr lang="de-DE" sz="2400" i="1" smtClean="0"/>
              <a:t>pnpn.</a:t>
            </a:r>
          </a:p>
          <a:p>
            <a:r>
              <a:rPr lang="vi-VN" sz="2400" smtClean="0"/>
              <a:t>SCR có 3 cực Anode (A), cathode (K) và cực cửa (G) hay còn gọi là cực điều khiển.</a:t>
            </a:r>
            <a:endParaRPr lang="en-US" sz="2400" smtClean="0"/>
          </a:p>
        </p:txBody>
      </p:sp>
      <p:sp>
        <p:nvSpPr>
          <p:cNvPr id="3891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59396" name="Object 4"/>
          <p:cNvGraphicFramePr>
            <a:graphicFrameLocks noChangeAspect="1"/>
          </p:cNvGraphicFramePr>
          <p:nvPr/>
        </p:nvGraphicFramePr>
        <p:xfrm>
          <a:off x="533400" y="2895600"/>
          <a:ext cx="7696200" cy="2954338"/>
        </p:xfrm>
        <a:graphic>
          <a:graphicData uri="http://schemas.openxmlformats.org/presentationml/2006/ole">
            <mc:AlternateContent xmlns:mc="http://schemas.openxmlformats.org/markup-compatibility/2006">
              <mc:Choice xmlns:v="urn:schemas-microsoft-com:vml" Requires="v">
                <p:oleObj spid="_x0000_s80911" name="Visio" r:id="rId3" imgW="5644286" imgH="2161946" progId="Visio.Drawing.11">
                  <p:embed/>
                </p:oleObj>
              </mc:Choice>
              <mc:Fallback>
                <p:oleObj name="Visio" r:id="rId3" imgW="5644286" imgH="216194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95600"/>
                        <a:ext cx="7696200" cy="295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018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7" dur="500"/>
                                        <p:tgtEl>
                                          <p:spTgt spid="5939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11" dur="500"/>
                                        <p:tgtEl>
                                          <p:spTgt spid="59395">
                                            <p:txEl>
                                              <p:pRg st="1" end="1"/>
                                            </p:txEl>
                                          </p:spTgt>
                                        </p:tgtEl>
                                      </p:cBhvr>
                                    </p:animEffect>
                                  </p:childTnLst>
                                </p:cTn>
                              </p:par>
                            </p:childTnLst>
                          </p:cTn>
                        </p:par>
                        <p:par>
                          <p:cTn id="12" fill="hold" nodeType="afterGroup">
                            <p:stCondLst>
                              <p:cond delay="1000"/>
                            </p:stCondLst>
                            <p:childTnLst>
                              <p:par>
                                <p:cTn id="13" presetID="8" presetClass="entr" presetSubtype="16" fill="hold" nodeType="afterEffect">
                                  <p:stCondLst>
                                    <p:cond delay="0"/>
                                  </p:stCondLst>
                                  <p:childTnLst>
                                    <p:set>
                                      <p:cBhvr>
                                        <p:cTn id="14" dur="1" fill="hold">
                                          <p:stCondLst>
                                            <p:cond delay="0"/>
                                          </p:stCondLst>
                                        </p:cTn>
                                        <p:tgtEl>
                                          <p:spTgt spid="59396"/>
                                        </p:tgtEl>
                                        <p:attrNameLst>
                                          <p:attrName>style.visibility</p:attrName>
                                        </p:attrNameLst>
                                      </p:cBhvr>
                                      <p:to>
                                        <p:strVal val="visible"/>
                                      </p:to>
                                    </p:set>
                                    <p:animEffect transition="in" filter="diamond(in)">
                                      <p:cBhvr>
                                        <p:cTn id="15" dur="20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sz="3600" smtClean="0">
                <a:solidFill>
                  <a:srgbClr val="0000FF"/>
                </a:solidFill>
              </a:rPr>
              <a:t>SCR- Nguyên tắc hoạt động</a:t>
            </a:r>
          </a:p>
        </p:txBody>
      </p:sp>
      <p:sp>
        <p:nvSpPr>
          <p:cNvPr id="39940" name="Rectangle 3"/>
          <p:cNvSpPr>
            <a:spLocks noGrp="1" noChangeArrowheads="1"/>
          </p:cNvSpPr>
          <p:nvPr>
            <p:ph type="body" idx="1"/>
          </p:nvPr>
        </p:nvSpPr>
        <p:spPr>
          <a:xfrm>
            <a:off x="0" y="1447800"/>
            <a:ext cx="4572000" cy="4525963"/>
          </a:xfrm>
        </p:spPr>
        <p:txBody>
          <a:bodyPr>
            <a:normAutofit lnSpcReduction="10000"/>
          </a:bodyPr>
          <a:lstStyle/>
          <a:p>
            <a:r>
              <a:rPr lang="vi-VN" sz="2000" smtClean="0"/>
              <a:t>Khi U</a:t>
            </a:r>
            <a:r>
              <a:rPr lang="vi-VN" sz="2000" baseline="-25000" smtClean="0"/>
              <a:t>AK</a:t>
            </a:r>
            <a:r>
              <a:rPr lang="vi-VN" sz="2000" smtClean="0"/>
              <a:t>&gt; 0 thì 2 chuyển tiếp T1 và T2 được phân cực thuận còn chuyển tiếp T2 ở giữa phân cực ngược nên không qua dòng qua SCR. </a:t>
            </a:r>
          </a:p>
          <a:p>
            <a:r>
              <a:rPr lang="vi-VN" sz="2000" smtClean="0"/>
              <a:t>Khi điện áp U</a:t>
            </a:r>
            <a:r>
              <a:rPr lang="vi-VN" sz="2000" baseline="-25000" smtClean="0"/>
              <a:t>AK</a:t>
            </a:r>
            <a:r>
              <a:rPr lang="vi-VN" sz="2000" smtClean="0"/>
              <a:t>  đạt giá trị </a:t>
            </a:r>
            <a:r>
              <a:rPr lang="vi-VN" sz="2000" i="1" smtClean="0"/>
              <a:t>ngưỡng thủng (thời điểm đánh thủng chuyển tiếp T2) thì SCR sẽ chuyển sang trạng thái dẫn. Đưa dòng vào cực G sẽ điều khiển mức điện áp ngưỡng thủng này.</a:t>
            </a:r>
          </a:p>
          <a:p>
            <a:r>
              <a:rPr lang="vi-VN" sz="2000" smtClean="0"/>
              <a:t>Khi SCR đã dẫn thì cực G sẽ mất tác dụng điều khiển. Cách duy nhất để chuyển SCR sang trạng thái ngắt là giảm dòng anode xuống dưới mức </a:t>
            </a:r>
            <a:r>
              <a:rPr lang="vi-VN" sz="2000" i="1" smtClean="0"/>
              <a:t>dòng duy trì I</a:t>
            </a:r>
            <a:r>
              <a:rPr lang="vi-VN" sz="2000" i="1" baseline="-25000" smtClean="0"/>
              <a:t>H</a:t>
            </a:r>
            <a:r>
              <a:rPr lang="vi-VN" sz="2000" i="1" smtClean="0"/>
              <a:t>.</a:t>
            </a:r>
          </a:p>
        </p:txBody>
      </p:sp>
      <p:graphicFrame>
        <p:nvGraphicFramePr>
          <p:cNvPr id="39938" name="Object 4"/>
          <p:cNvGraphicFramePr>
            <a:graphicFrameLocks noChangeAspect="1"/>
          </p:cNvGraphicFramePr>
          <p:nvPr/>
        </p:nvGraphicFramePr>
        <p:xfrm>
          <a:off x="4343400" y="1600200"/>
          <a:ext cx="4800600" cy="4214813"/>
        </p:xfrm>
        <a:graphic>
          <a:graphicData uri="http://schemas.openxmlformats.org/presentationml/2006/ole">
            <mc:AlternateContent xmlns:mc="http://schemas.openxmlformats.org/markup-compatibility/2006">
              <mc:Choice xmlns:v="urn:schemas-microsoft-com:vml" Requires="v">
                <p:oleObj spid="_x0000_s81935" name="Visio" r:id="rId3" imgW="2561539" imgH="1995830" progId="Visio.Drawing.11">
                  <p:embed/>
                </p:oleObj>
              </mc:Choice>
              <mc:Fallback>
                <p:oleObj name="Visio" r:id="rId3" imgW="2561539" imgH="19958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600200"/>
                        <a:ext cx="4800600" cy="421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5506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linds(horizontal)">
                                      <p:cBhvr>
                                        <p:cTn id="7" dur="10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custDataLst>
              <p:tags r:id="rId1"/>
            </p:custDataLst>
          </p:nvPr>
        </p:nvSpPr>
        <p:spPr bwMode="auto">
          <a:xfrm>
            <a:off x="3352800" y="3124200"/>
            <a:ext cx="2514600" cy="1371600"/>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bg2"/>
            </a:extrusionClr>
          </a:sp3d>
        </p:spPr>
        <p:txBody>
          <a:bodyPr wrap="none" anchor="ctr">
            <a:flatTx/>
          </a:bodyPr>
          <a:lstStyle/>
          <a:p>
            <a:endParaRPr lang="vi-VN"/>
          </a:p>
        </p:txBody>
      </p:sp>
      <p:sp>
        <p:nvSpPr>
          <p:cNvPr id="56323" name="Rectangle 3"/>
          <p:cNvSpPr>
            <a:spLocks noChangeArrowheads="1"/>
          </p:cNvSpPr>
          <p:nvPr/>
        </p:nvSpPr>
        <p:spPr bwMode="auto">
          <a:xfrm>
            <a:off x="5727700" y="466725"/>
            <a:ext cx="2808288" cy="2200275"/>
          </a:xfrm>
          <a:prstGeom prst="rect">
            <a:avLst/>
          </a:prstGeom>
          <a:solidFill>
            <a:srgbClr val="4545FF"/>
          </a:solidFill>
          <a:ln w="9525">
            <a:solidFill>
              <a:schemeClr val="tx1"/>
            </a:solidFill>
            <a:miter lim="800000"/>
            <a:headEnd/>
            <a:tailEnd/>
          </a:ln>
        </p:spPr>
        <p:txBody>
          <a:bodyPr wrap="none" anchor="ctr"/>
          <a:lstStyle/>
          <a:p>
            <a:endParaRPr lang="vi-VN"/>
          </a:p>
        </p:txBody>
      </p:sp>
      <p:sp>
        <p:nvSpPr>
          <p:cNvPr id="56324" name="Line 4"/>
          <p:cNvSpPr>
            <a:spLocks noChangeShapeType="1"/>
          </p:cNvSpPr>
          <p:nvPr/>
        </p:nvSpPr>
        <p:spPr bwMode="auto">
          <a:xfrm>
            <a:off x="5727700" y="4667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5" name="Line 5"/>
          <p:cNvSpPr>
            <a:spLocks noChangeShapeType="1"/>
          </p:cNvSpPr>
          <p:nvPr/>
        </p:nvSpPr>
        <p:spPr bwMode="auto">
          <a:xfrm>
            <a:off x="5738813" y="46831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6" name="Line 6"/>
          <p:cNvSpPr>
            <a:spLocks noChangeShapeType="1"/>
          </p:cNvSpPr>
          <p:nvPr/>
        </p:nvSpPr>
        <p:spPr bwMode="auto">
          <a:xfrm>
            <a:off x="5740400" y="74136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7" name="Line 7"/>
          <p:cNvSpPr>
            <a:spLocks noChangeShapeType="1"/>
          </p:cNvSpPr>
          <p:nvPr/>
        </p:nvSpPr>
        <p:spPr bwMode="auto">
          <a:xfrm>
            <a:off x="5740400" y="101600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8" name="Line 8"/>
          <p:cNvSpPr>
            <a:spLocks noChangeShapeType="1"/>
          </p:cNvSpPr>
          <p:nvPr/>
        </p:nvSpPr>
        <p:spPr bwMode="auto">
          <a:xfrm>
            <a:off x="5740400" y="129063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9" name="Line 9"/>
          <p:cNvSpPr>
            <a:spLocks noChangeShapeType="1"/>
          </p:cNvSpPr>
          <p:nvPr/>
        </p:nvSpPr>
        <p:spPr bwMode="auto">
          <a:xfrm>
            <a:off x="5740400" y="156368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0" name="Line 10"/>
          <p:cNvSpPr>
            <a:spLocks noChangeShapeType="1"/>
          </p:cNvSpPr>
          <p:nvPr/>
        </p:nvSpPr>
        <p:spPr bwMode="auto">
          <a:xfrm>
            <a:off x="5740400" y="183832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1" name="Line 11"/>
          <p:cNvSpPr>
            <a:spLocks noChangeShapeType="1"/>
          </p:cNvSpPr>
          <p:nvPr/>
        </p:nvSpPr>
        <p:spPr bwMode="auto">
          <a:xfrm>
            <a:off x="5740400" y="211296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2" name="Line 12"/>
          <p:cNvSpPr>
            <a:spLocks noChangeShapeType="1"/>
          </p:cNvSpPr>
          <p:nvPr/>
        </p:nvSpPr>
        <p:spPr bwMode="auto">
          <a:xfrm>
            <a:off x="5740400" y="238760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3" name="Line 13"/>
          <p:cNvSpPr>
            <a:spLocks noChangeShapeType="1"/>
          </p:cNvSpPr>
          <p:nvPr/>
        </p:nvSpPr>
        <p:spPr bwMode="auto">
          <a:xfrm>
            <a:off x="5740400" y="266065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4" name="Line 14"/>
          <p:cNvSpPr>
            <a:spLocks noChangeShapeType="1"/>
          </p:cNvSpPr>
          <p:nvPr/>
        </p:nvSpPr>
        <p:spPr bwMode="auto">
          <a:xfrm>
            <a:off x="6015038" y="4762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5" name="Line 15"/>
          <p:cNvSpPr>
            <a:spLocks noChangeShapeType="1"/>
          </p:cNvSpPr>
          <p:nvPr/>
        </p:nvSpPr>
        <p:spPr bwMode="auto">
          <a:xfrm>
            <a:off x="6289675" y="4699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6" name="Line 16"/>
          <p:cNvSpPr>
            <a:spLocks noChangeShapeType="1"/>
          </p:cNvSpPr>
          <p:nvPr/>
        </p:nvSpPr>
        <p:spPr bwMode="auto">
          <a:xfrm>
            <a:off x="6292850" y="4762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7" name="Line 17"/>
          <p:cNvSpPr>
            <a:spLocks noChangeShapeType="1"/>
          </p:cNvSpPr>
          <p:nvPr/>
        </p:nvSpPr>
        <p:spPr bwMode="auto">
          <a:xfrm>
            <a:off x="6580188" y="4857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8" name="Line 18"/>
          <p:cNvSpPr>
            <a:spLocks noChangeShapeType="1"/>
          </p:cNvSpPr>
          <p:nvPr/>
        </p:nvSpPr>
        <p:spPr bwMode="auto">
          <a:xfrm>
            <a:off x="6854825" y="4794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9" name="Line 19"/>
          <p:cNvSpPr>
            <a:spLocks noChangeShapeType="1"/>
          </p:cNvSpPr>
          <p:nvPr/>
        </p:nvSpPr>
        <p:spPr bwMode="auto">
          <a:xfrm>
            <a:off x="7151688" y="4699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0" name="Line 20"/>
          <p:cNvSpPr>
            <a:spLocks noChangeShapeType="1"/>
          </p:cNvSpPr>
          <p:nvPr/>
        </p:nvSpPr>
        <p:spPr bwMode="auto">
          <a:xfrm>
            <a:off x="7429500" y="4699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1" name="Line 21"/>
          <p:cNvSpPr>
            <a:spLocks noChangeShapeType="1"/>
          </p:cNvSpPr>
          <p:nvPr/>
        </p:nvSpPr>
        <p:spPr bwMode="auto">
          <a:xfrm>
            <a:off x="7716838" y="4794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2" name="Line 22"/>
          <p:cNvSpPr>
            <a:spLocks noChangeShapeType="1"/>
          </p:cNvSpPr>
          <p:nvPr/>
        </p:nvSpPr>
        <p:spPr bwMode="auto">
          <a:xfrm>
            <a:off x="7991475" y="4730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3" name="Line 23"/>
          <p:cNvSpPr>
            <a:spLocks noChangeShapeType="1"/>
          </p:cNvSpPr>
          <p:nvPr/>
        </p:nvSpPr>
        <p:spPr bwMode="auto">
          <a:xfrm>
            <a:off x="7996238" y="4730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4" name="Line 24"/>
          <p:cNvSpPr>
            <a:spLocks noChangeShapeType="1"/>
          </p:cNvSpPr>
          <p:nvPr/>
        </p:nvSpPr>
        <p:spPr bwMode="auto">
          <a:xfrm>
            <a:off x="8266113" y="4730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5" name="Line 25"/>
          <p:cNvSpPr>
            <a:spLocks noChangeShapeType="1"/>
          </p:cNvSpPr>
          <p:nvPr/>
        </p:nvSpPr>
        <p:spPr bwMode="auto">
          <a:xfrm>
            <a:off x="8540750" y="4667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6" name="Rectangle 26"/>
          <p:cNvSpPr>
            <a:spLocks noChangeArrowheads="1"/>
          </p:cNvSpPr>
          <p:nvPr/>
        </p:nvSpPr>
        <p:spPr bwMode="auto">
          <a:xfrm>
            <a:off x="523875" y="501650"/>
            <a:ext cx="2808288" cy="2200275"/>
          </a:xfrm>
          <a:prstGeom prst="rect">
            <a:avLst/>
          </a:prstGeom>
          <a:solidFill>
            <a:srgbClr val="4545FF"/>
          </a:solidFill>
          <a:ln w="9525">
            <a:solidFill>
              <a:schemeClr val="tx1"/>
            </a:solidFill>
            <a:miter lim="800000"/>
            <a:headEnd/>
            <a:tailEnd/>
          </a:ln>
        </p:spPr>
        <p:txBody>
          <a:bodyPr wrap="none" anchor="ctr"/>
          <a:lstStyle/>
          <a:p>
            <a:endParaRPr lang="vi-VN"/>
          </a:p>
        </p:txBody>
      </p:sp>
      <p:sp>
        <p:nvSpPr>
          <p:cNvPr id="56347" name="Line 27"/>
          <p:cNvSpPr>
            <a:spLocks noChangeShapeType="1"/>
          </p:cNvSpPr>
          <p:nvPr/>
        </p:nvSpPr>
        <p:spPr bwMode="auto">
          <a:xfrm>
            <a:off x="523875" y="5016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8" name="Line 28"/>
          <p:cNvSpPr>
            <a:spLocks noChangeShapeType="1"/>
          </p:cNvSpPr>
          <p:nvPr/>
        </p:nvSpPr>
        <p:spPr bwMode="auto">
          <a:xfrm>
            <a:off x="534988" y="50323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9" name="Line 29"/>
          <p:cNvSpPr>
            <a:spLocks noChangeShapeType="1"/>
          </p:cNvSpPr>
          <p:nvPr/>
        </p:nvSpPr>
        <p:spPr bwMode="auto">
          <a:xfrm>
            <a:off x="536575" y="77628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0" name="Line 30"/>
          <p:cNvSpPr>
            <a:spLocks noChangeShapeType="1"/>
          </p:cNvSpPr>
          <p:nvPr/>
        </p:nvSpPr>
        <p:spPr bwMode="auto">
          <a:xfrm>
            <a:off x="536575" y="105092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1" name="Line 31"/>
          <p:cNvSpPr>
            <a:spLocks noChangeShapeType="1"/>
          </p:cNvSpPr>
          <p:nvPr/>
        </p:nvSpPr>
        <p:spPr bwMode="auto">
          <a:xfrm>
            <a:off x="536575" y="132556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2" name="Line 32"/>
          <p:cNvSpPr>
            <a:spLocks noChangeShapeType="1"/>
          </p:cNvSpPr>
          <p:nvPr/>
        </p:nvSpPr>
        <p:spPr bwMode="auto">
          <a:xfrm>
            <a:off x="536575" y="1598613"/>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3" name="Line 33"/>
          <p:cNvSpPr>
            <a:spLocks noChangeShapeType="1"/>
          </p:cNvSpPr>
          <p:nvPr/>
        </p:nvSpPr>
        <p:spPr bwMode="auto">
          <a:xfrm>
            <a:off x="536575" y="1873250"/>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4" name="Line 34"/>
          <p:cNvSpPr>
            <a:spLocks noChangeShapeType="1"/>
          </p:cNvSpPr>
          <p:nvPr/>
        </p:nvSpPr>
        <p:spPr bwMode="auto">
          <a:xfrm>
            <a:off x="536575" y="2147888"/>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5" name="Line 35"/>
          <p:cNvSpPr>
            <a:spLocks noChangeShapeType="1"/>
          </p:cNvSpPr>
          <p:nvPr/>
        </p:nvSpPr>
        <p:spPr bwMode="auto">
          <a:xfrm>
            <a:off x="536575" y="242252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6" name="Line 36"/>
          <p:cNvSpPr>
            <a:spLocks noChangeShapeType="1"/>
          </p:cNvSpPr>
          <p:nvPr/>
        </p:nvSpPr>
        <p:spPr bwMode="auto">
          <a:xfrm>
            <a:off x="536575" y="2695575"/>
            <a:ext cx="279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7" name="Line 37"/>
          <p:cNvSpPr>
            <a:spLocks noChangeShapeType="1"/>
          </p:cNvSpPr>
          <p:nvPr/>
        </p:nvSpPr>
        <p:spPr bwMode="auto">
          <a:xfrm>
            <a:off x="811213" y="5111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8" name="Line 38"/>
          <p:cNvSpPr>
            <a:spLocks noChangeShapeType="1"/>
          </p:cNvSpPr>
          <p:nvPr/>
        </p:nvSpPr>
        <p:spPr bwMode="auto">
          <a:xfrm>
            <a:off x="1085850" y="5048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9" name="Line 39"/>
          <p:cNvSpPr>
            <a:spLocks noChangeShapeType="1"/>
          </p:cNvSpPr>
          <p:nvPr/>
        </p:nvSpPr>
        <p:spPr bwMode="auto">
          <a:xfrm>
            <a:off x="1376363" y="5207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0" name="Line 40"/>
          <p:cNvSpPr>
            <a:spLocks noChangeShapeType="1"/>
          </p:cNvSpPr>
          <p:nvPr/>
        </p:nvSpPr>
        <p:spPr bwMode="auto">
          <a:xfrm>
            <a:off x="1651000" y="5143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1" name="Line 41"/>
          <p:cNvSpPr>
            <a:spLocks noChangeShapeType="1"/>
          </p:cNvSpPr>
          <p:nvPr/>
        </p:nvSpPr>
        <p:spPr bwMode="auto">
          <a:xfrm>
            <a:off x="1660525" y="51117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2" name="Line 42"/>
          <p:cNvSpPr>
            <a:spLocks noChangeShapeType="1"/>
          </p:cNvSpPr>
          <p:nvPr/>
        </p:nvSpPr>
        <p:spPr bwMode="auto">
          <a:xfrm>
            <a:off x="1947863" y="5048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3" name="Line 43"/>
          <p:cNvSpPr>
            <a:spLocks noChangeShapeType="1"/>
          </p:cNvSpPr>
          <p:nvPr/>
        </p:nvSpPr>
        <p:spPr bwMode="auto">
          <a:xfrm>
            <a:off x="2225675" y="504825"/>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4" name="Line 44"/>
          <p:cNvSpPr>
            <a:spLocks noChangeShapeType="1"/>
          </p:cNvSpPr>
          <p:nvPr/>
        </p:nvSpPr>
        <p:spPr bwMode="auto">
          <a:xfrm>
            <a:off x="2513013" y="5143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5" name="Line 45"/>
          <p:cNvSpPr>
            <a:spLocks noChangeShapeType="1"/>
          </p:cNvSpPr>
          <p:nvPr/>
        </p:nvSpPr>
        <p:spPr bwMode="auto">
          <a:xfrm>
            <a:off x="2787650" y="50800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6" name="Line 46"/>
          <p:cNvSpPr>
            <a:spLocks noChangeShapeType="1"/>
          </p:cNvSpPr>
          <p:nvPr/>
        </p:nvSpPr>
        <p:spPr bwMode="auto">
          <a:xfrm>
            <a:off x="3067050" y="5016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7" name="Line 47"/>
          <p:cNvSpPr>
            <a:spLocks noChangeShapeType="1"/>
          </p:cNvSpPr>
          <p:nvPr/>
        </p:nvSpPr>
        <p:spPr bwMode="auto">
          <a:xfrm>
            <a:off x="3336925" y="501650"/>
            <a:ext cx="0" cy="219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6368" name="Group 48"/>
          <p:cNvGrpSpPr>
            <a:grpSpLocks/>
          </p:cNvGrpSpPr>
          <p:nvPr/>
        </p:nvGrpSpPr>
        <p:grpSpPr bwMode="auto">
          <a:xfrm rot="16200000" flipH="1">
            <a:off x="3799682" y="4963318"/>
            <a:ext cx="482600" cy="614363"/>
            <a:chOff x="864" y="1152"/>
            <a:chExt cx="417" cy="480"/>
          </a:xfrm>
        </p:grpSpPr>
        <p:sp>
          <p:nvSpPr>
            <p:cNvPr id="56414" name="Line 49"/>
            <p:cNvSpPr>
              <a:spLocks noChangeShapeType="1"/>
            </p:cNvSpPr>
            <p:nvPr/>
          </p:nvSpPr>
          <p:spPr bwMode="auto">
            <a:xfrm>
              <a:off x="864"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5" name="Line 50"/>
            <p:cNvSpPr>
              <a:spLocks noChangeShapeType="1"/>
            </p:cNvSpPr>
            <p:nvPr/>
          </p:nvSpPr>
          <p:spPr bwMode="auto">
            <a:xfrm>
              <a:off x="1152"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6" name="Line 51"/>
            <p:cNvSpPr>
              <a:spLocks noChangeShapeType="1"/>
            </p:cNvSpPr>
            <p:nvPr/>
          </p:nvSpPr>
          <p:spPr bwMode="auto">
            <a:xfrm>
              <a:off x="1281"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7" name="Line 52"/>
            <p:cNvSpPr>
              <a:spLocks noChangeShapeType="1"/>
            </p:cNvSpPr>
            <p:nvPr/>
          </p:nvSpPr>
          <p:spPr bwMode="auto">
            <a:xfrm>
              <a:off x="1008"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69" name="Group 53"/>
          <p:cNvGrpSpPr>
            <a:grpSpLocks/>
          </p:cNvGrpSpPr>
          <p:nvPr/>
        </p:nvGrpSpPr>
        <p:grpSpPr bwMode="auto">
          <a:xfrm>
            <a:off x="4724400" y="6096000"/>
            <a:ext cx="762000" cy="304800"/>
            <a:chOff x="4176" y="3216"/>
            <a:chExt cx="480" cy="192"/>
          </a:xfrm>
        </p:grpSpPr>
        <p:sp>
          <p:nvSpPr>
            <p:cNvPr id="56411" name="Line 54"/>
            <p:cNvSpPr>
              <a:spLocks noChangeShapeType="1"/>
            </p:cNvSpPr>
            <p:nvPr/>
          </p:nvSpPr>
          <p:spPr bwMode="auto">
            <a:xfrm>
              <a:off x="4176" y="3216"/>
              <a:ext cx="48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2" name="Line 55"/>
            <p:cNvSpPr>
              <a:spLocks noChangeShapeType="1"/>
            </p:cNvSpPr>
            <p:nvPr/>
          </p:nvSpPr>
          <p:spPr bwMode="auto">
            <a:xfrm>
              <a:off x="4272" y="3312"/>
              <a:ext cx="2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3" name="Line 56"/>
            <p:cNvSpPr>
              <a:spLocks noChangeShapeType="1"/>
            </p:cNvSpPr>
            <p:nvPr/>
          </p:nvSpPr>
          <p:spPr bwMode="auto">
            <a:xfrm>
              <a:off x="4368" y="3408"/>
              <a:ext cx="9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70" name="Group 57"/>
          <p:cNvGrpSpPr>
            <a:grpSpLocks/>
          </p:cNvGrpSpPr>
          <p:nvPr/>
        </p:nvGrpSpPr>
        <p:grpSpPr bwMode="auto">
          <a:xfrm>
            <a:off x="3657600" y="6096000"/>
            <a:ext cx="762000" cy="304800"/>
            <a:chOff x="4176" y="3216"/>
            <a:chExt cx="480" cy="192"/>
          </a:xfrm>
        </p:grpSpPr>
        <p:sp>
          <p:nvSpPr>
            <p:cNvPr id="56408" name="Line 58"/>
            <p:cNvSpPr>
              <a:spLocks noChangeShapeType="1"/>
            </p:cNvSpPr>
            <p:nvPr/>
          </p:nvSpPr>
          <p:spPr bwMode="auto">
            <a:xfrm>
              <a:off x="4176" y="3216"/>
              <a:ext cx="48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09" name="Line 59"/>
            <p:cNvSpPr>
              <a:spLocks noChangeShapeType="1"/>
            </p:cNvSpPr>
            <p:nvPr/>
          </p:nvSpPr>
          <p:spPr bwMode="auto">
            <a:xfrm>
              <a:off x="4272" y="3312"/>
              <a:ext cx="2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0" name="Line 60"/>
            <p:cNvSpPr>
              <a:spLocks noChangeShapeType="1"/>
            </p:cNvSpPr>
            <p:nvPr/>
          </p:nvSpPr>
          <p:spPr bwMode="auto">
            <a:xfrm>
              <a:off x="4368" y="3408"/>
              <a:ext cx="9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6371" name="Line 61"/>
          <p:cNvSpPr>
            <a:spLocks noChangeShapeType="1"/>
          </p:cNvSpPr>
          <p:nvPr/>
        </p:nvSpPr>
        <p:spPr bwMode="auto">
          <a:xfrm flipV="1">
            <a:off x="4038600" y="4495800"/>
            <a:ext cx="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2" name="Line 62"/>
          <p:cNvSpPr>
            <a:spLocks noChangeShapeType="1"/>
          </p:cNvSpPr>
          <p:nvPr/>
        </p:nvSpPr>
        <p:spPr bwMode="auto">
          <a:xfrm>
            <a:off x="4038600" y="5546725"/>
            <a:ext cx="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3" name="Line 63"/>
          <p:cNvSpPr>
            <a:spLocks noChangeShapeType="1"/>
          </p:cNvSpPr>
          <p:nvPr/>
        </p:nvSpPr>
        <p:spPr bwMode="auto">
          <a:xfrm flipV="1">
            <a:off x="5105400" y="4495800"/>
            <a:ext cx="0" cy="1600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64"/>
          <p:cNvGrpSpPr>
            <a:grpSpLocks/>
          </p:cNvGrpSpPr>
          <p:nvPr/>
        </p:nvGrpSpPr>
        <p:grpSpPr bwMode="auto">
          <a:xfrm>
            <a:off x="309564" y="858838"/>
            <a:ext cx="8172451" cy="3103562"/>
            <a:chOff x="195" y="541"/>
            <a:chExt cx="5148" cy="1955"/>
          </a:xfrm>
        </p:grpSpPr>
        <p:grpSp>
          <p:nvGrpSpPr>
            <p:cNvPr id="56390" name="Group 65"/>
            <p:cNvGrpSpPr>
              <a:grpSpLocks/>
            </p:cNvGrpSpPr>
            <p:nvPr/>
          </p:nvGrpSpPr>
          <p:grpSpPr bwMode="auto">
            <a:xfrm>
              <a:off x="3643" y="541"/>
              <a:ext cx="1700" cy="885"/>
              <a:chOff x="144" y="768"/>
              <a:chExt cx="2155" cy="1175"/>
            </a:xfrm>
          </p:grpSpPr>
          <p:grpSp>
            <p:nvGrpSpPr>
              <p:cNvPr id="56402" name="Group 66"/>
              <p:cNvGrpSpPr>
                <a:grpSpLocks/>
              </p:cNvGrpSpPr>
              <p:nvPr/>
            </p:nvGrpSpPr>
            <p:grpSpPr bwMode="auto">
              <a:xfrm>
                <a:off x="144" y="768"/>
                <a:ext cx="1076" cy="1171"/>
                <a:chOff x="144" y="768"/>
                <a:chExt cx="1076" cy="1171"/>
              </a:xfrm>
            </p:grpSpPr>
            <p:sp>
              <p:nvSpPr>
                <p:cNvPr id="56406" name="Freeform 67"/>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6407" name="Freeform 68"/>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nvGrpSpPr>
              <p:cNvPr id="56403" name="Group 69"/>
              <p:cNvGrpSpPr>
                <a:grpSpLocks/>
              </p:cNvGrpSpPr>
              <p:nvPr/>
            </p:nvGrpSpPr>
            <p:grpSpPr bwMode="auto">
              <a:xfrm>
                <a:off x="1223" y="772"/>
                <a:ext cx="1076" cy="1171"/>
                <a:chOff x="144" y="768"/>
                <a:chExt cx="1076" cy="1171"/>
              </a:xfrm>
            </p:grpSpPr>
            <p:sp>
              <p:nvSpPr>
                <p:cNvPr id="56404" name="Freeform 70"/>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6405" name="Freeform 71"/>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sp>
          <p:nvSpPr>
            <p:cNvPr id="56391" name="AutoShape 72"/>
            <p:cNvSpPr>
              <a:spLocks noChangeArrowheads="1"/>
            </p:cNvSpPr>
            <p:nvPr/>
          </p:nvSpPr>
          <p:spPr bwMode="auto">
            <a:xfrm>
              <a:off x="3696" y="2304"/>
              <a:ext cx="1296" cy="192"/>
            </a:xfrm>
            <a:prstGeom prst="rightArrow">
              <a:avLst>
                <a:gd name="adj1" fmla="val 50000"/>
                <a:gd name="adj2" fmla="val 168750"/>
              </a:avLst>
            </a:prstGeom>
            <a:solidFill>
              <a:srgbClr val="9999FF"/>
            </a:solidFill>
            <a:ln w="9525">
              <a:solidFill>
                <a:schemeClr val="tx1"/>
              </a:solidFill>
              <a:miter lim="800000"/>
              <a:headEnd/>
              <a:tailEnd/>
            </a:ln>
          </p:spPr>
          <p:txBody>
            <a:bodyPr wrap="none" anchor="ctr"/>
            <a:lstStyle/>
            <a:p>
              <a:endParaRPr lang="vi-VN"/>
            </a:p>
          </p:txBody>
        </p:sp>
        <p:sp>
          <p:nvSpPr>
            <p:cNvPr id="56392" name="Text Box 73"/>
            <p:cNvSpPr txBox="1">
              <a:spLocks noChangeArrowheads="1"/>
            </p:cNvSpPr>
            <p:nvPr/>
          </p:nvSpPr>
          <p:spPr bwMode="auto">
            <a:xfrm>
              <a:off x="4311" y="2015"/>
              <a:ext cx="9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800" b="1">
                  <a:latin typeface="Constantia" pitchFamily="18" charset="0"/>
                </a:rPr>
                <a:t>Dòng ra</a:t>
              </a:r>
            </a:p>
          </p:txBody>
        </p:sp>
        <p:grpSp>
          <p:nvGrpSpPr>
            <p:cNvPr id="56393" name="Group 74"/>
            <p:cNvGrpSpPr>
              <a:grpSpLocks/>
            </p:cNvGrpSpPr>
            <p:nvPr/>
          </p:nvGrpSpPr>
          <p:grpSpPr bwMode="auto">
            <a:xfrm>
              <a:off x="364" y="868"/>
              <a:ext cx="1700" cy="275"/>
              <a:chOff x="144" y="768"/>
              <a:chExt cx="2155" cy="1175"/>
            </a:xfrm>
          </p:grpSpPr>
          <p:grpSp>
            <p:nvGrpSpPr>
              <p:cNvPr id="56396" name="Group 75"/>
              <p:cNvGrpSpPr>
                <a:grpSpLocks/>
              </p:cNvGrpSpPr>
              <p:nvPr/>
            </p:nvGrpSpPr>
            <p:grpSpPr bwMode="auto">
              <a:xfrm>
                <a:off x="144" y="768"/>
                <a:ext cx="1076" cy="1171"/>
                <a:chOff x="144" y="768"/>
                <a:chExt cx="1076" cy="1171"/>
              </a:xfrm>
            </p:grpSpPr>
            <p:sp>
              <p:nvSpPr>
                <p:cNvPr id="56400" name="Freeform 76"/>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6401" name="Freeform 77"/>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nvGrpSpPr>
              <p:cNvPr id="56397" name="Group 78"/>
              <p:cNvGrpSpPr>
                <a:grpSpLocks/>
              </p:cNvGrpSpPr>
              <p:nvPr/>
            </p:nvGrpSpPr>
            <p:grpSpPr bwMode="auto">
              <a:xfrm>
                <a:off x="1223" y="772"/>
                <a:ext cx="1076" cy="1171"/>
                <a:chOff x="144" y="768"/>
                <a:chExt cx="1076" cy="1171"/>
              </a:xfrm>
            </p:grpSpPr>
            <p:sp>
              <p:nvSpPr>
                <p:cNvPr id="56398" name="Freeform 79"/>
                <p:cNvSpPr>
                  <a:spLocks/>
                </p:cNvSpPr>
                <p:nvPr/>
              </p:nvSpPr>
              <p:spPr bwMode="auto">
                <a:xfrm>
                  <a:off x="144" y="768"/>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6399" name="Freeform 80"/>
                <p:cNvSpPr>
                  <a:spLocks/>
                </p:cNvSpPr>
                <p:nvPr/>
              </p:nvSpPr>
              <p:spPr bwMode="auto">
                <a:xfrm flipV="1">
                  <a:off x="684" y="1354"/>
                  <a:ext cx="536" cy="585"/>
                </a:xfrm>
                <a:custGeom>
                  <a:avLst/>
                  <a:gdLst>
                    <a:gd name="T0" fmla="*/ 1 w 1066"/>
                    <a:gd name="T1" fmla="*/ 1 h 1065"/>
                    <a:gd name="T2" fmla="*/ 1 w 1066"/>
                    <a:gd name="T3" fmla="*/ 1 h 1065"/>
                    <a:gd name="T4" fmla="*/ 1 w 1066"/>
                    <a:gd name="T5" fmla="*/ 1 h 1065"/>
                    <a:gd name="T6" fmla="*/ 1 w 1066"/>
                    <a:gd name="T7" fmla="*/ 1 h 1065"/>
                    <a:gd name="T8" fmla="*/ 0 w 1066"/>
                    <a:gd name="T9" fmla="*/ 1 h 1065"/>
                    <a:gd name="T10" fmla="*/ 0 60000 65536"/>
                    <a:gd name="T11" fmla="*/ 0 60000 65536"/>
                    <a:gd name="T12" fmla="*/ 0 60000 65536"/>
                    <a:gd name="T13" fmla="*/ 0 60000 65536"/>
                    <a:gd name="T14" fmla="*/ 0 60000 65536"/>
                    <a:gd name="T15" fmla="*/ 0 w 1066"/>
                    <a:gd name="T16" fmla="*/ 0 h 1065"/>
                    <a:gd name="T17" fmla="*/ 1066 w 1066"/>
                    <a:gd name="T18" fmla="*/ 1065 h 1065"/>
                  </a:gdLst>
                  <a:ahLst/>
                  <a:cxnLst>
                    <a:cxn ang="T10">
                      <a:pos x="T0" y="T1"/>
                    </a:cxn>
                    <a:cxn ang="T11">
                      <a:pos x="T2" y="T3"/>
                    </a:cxn>
                    <a:cxn ang="T12">
                      <a:pos x="T4" y="T5"/>
                    </a:cxn>
                    <a:cxn ang="T13">
                      <a:pos x="T6" y="T7"/>
                    </a:cxn>
                    <a:cxn ang="T14">
                      <a:pos x="T8" y="T9"/>
                    </a:cxn>
                  </a:cxnLst>
                  <a:rect l="T15" t="T16" r="T17" b="T18"/>
                  <a:pathLst>
                    <a:path w="1066" h="1065">
                      <a:moveTo>
                        <a:pt x="1066" y="1065"/>
                      </a:moveTo>
                      <a:cubicBezTo>
                        <a:pt x="1016" y="934"/>
                        <a:pt x="854" y="455"/>
                        <a:pt x="766" y="279"/>
                      </a:cubicBezTo>
                      <a:cubicBezTo>
                        <a:pt x="678" y="103"/>
                        <a:pt x="612" y="20"/>
                        <a:pt x="538" y="10"/>
                      </a:cubicBezTo>
                      <a:cubicBezTo>
                        <a:pt x="464" y="0"/>
                        <a:pt x="411" y="41"/>
                        <a:pt x="321" y="217"/>
                      </a:cubicBezTo>
                      <a:cubicBezTo>
                        <a:pt x="231" y="393"/>
                        <a:pt x="67" y="888"/>
                        <a:pt x="0" y="1065"/>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sp>
          <p:nvSpPr>
            <p:cNvPr id="56394" name="AutoShape 81"/>
            <p:cNvSpPr>
              <a:spLocks noChangeArrowheads="1"/>
            </p:cNvSpPr>
            <p:nvPr/>
          </p:nvSpPr>
          <p:spPr bwMode="auto">
            <a:xfrm>
              <a:off x="768" y="2304"/>
              <a:ext cx="1296" cy="192"/>
            </a:xfrm>
            <a:prstGeom prst="rightArrow">
              <a:avLst>
                <a:gd name="adj1" fmla="val 50000"/>
                <a:gd name="adj2" fmla="val 168750"/>
              </a:avLst>
            </a:prstGeom>
            <a:solidFill>
              <a:srgbClr val="9999FF"/>
            </a:solidFill>
            <a:ln w="9525">
              <a:solidFill>
                <a:schemeClr val="tx1"/>
              </a:solidFill>
              <a:miter lim="800000"/>
              <a:headEnd/>
              <a:tailEnd/>
            </a:ln>
          </p:spPr>
          <p:txBody>
            <a:bodyPr wrap="none" anchor="ctr"/>
            <a:lstStyle/>
            <a:p>
              <a:endParaRPr lang="vi-VN"/>
            </a:p>
          </p:txBody>
        </p:sp>
        <p:sp>
          <p:nvSpPr>
            <p:cNvPr id="56395" name="Text Box 82"/>
            <p:cNvSpPr txBox="1">
              <a:spLocks noChangeArrowheads="1"/>
            </p:cNvSpPr>
            <p:nvPr/>
          </p:nvSpPr>
          <p:spPr bwMode="auto">
            <a:xfrm>
              <a:off x="195" y="2015"/>
              <a:ext cx="13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800" b="1">
                  <a:latin typeface="Constantia" pitchFamily="18" charset="0"/>
                </a:rPr>
                <a:t>Điện áp vào</a:t>
              </a:r>
            </a:p>
          </p:txBody>
        </p:sp>
      </p:grpSp>
      <p:grpSp>
        <p:nvGrpSpPr>
          <p:cNvPr id="12" name="Group 83"/>
          <p:cNvGrpSpPr>
            <a:grpSpLocks/>
          </p:cNvGrpSpPr>
          <p:nvPr/>
        </p:nvGrpSpPr>
        <p:grpSpPr bwMode="auto">
          <a:xfrm>
            <a:off x="646113" y="3267075"/>
            <a:ext cx="7285037" cy="2828925"/>
            <a:chOff x="407" y="2058"/>
            <a:chExt cx="4589" cy="1782"/>
          </a:xfrm>
        </p:grpSpPr>
        <p:sp>
          <p:nvSpPr>
            <p:cNvPr id="56377" name="Freeform 84"/>
            <p:cNvSpPr>
              <a:spLocks/>
            </p:cNvSpPr>
            <p:nvPr/>
          </p:nvSpPr>
          <p:spPr bwMode="auto">
            <a:xfrm>
              <a:off x="3455" y="2689"/>
              <a:ext cx="1541" cy="1128"/>
            </a:xfrm>
            <a:custGeom>
              <a:avLst/>
              <a:gdLst>
                <a:gd name="T0" fmla="*/ 0 w 1541"/>
                <a:gd name="T1" fmla="*/ 0 h 1128"/>
                <a:gd name="T2" fmla="*/ 507 w 1541"/>
                <a:gd name="T3" fmla="*/ 652 h 1128"/>
                <a:gd name="T4" fmla="*/ 962 w 1541"/>
                <a:gd name="T5" fmla="*/ 1107 h 1128"/>
                <a:gd name="T6" fmla="*/ 1376 w 1541"/>
                <a:gd name="T7" fmla="*/ 1128 h 1128"/>
                <a:gd name="T8" fmla="*/ 1541 w 1541"/>
                <a:gd name="T9" fmla="*/ 610 h 1128"/>
                <a:gd name="T10" fmla="*/ 1345 w 1541"/>
                <a:gd name="T11" fmla="*/ 166 h 1128"/>
                <a:gd name="T12" fmla="*/ 0 w 1541"/>
                <a:gd name="T13" fmla="*/ 0 h 1128"/>
                <a:gd name="T14" fmla="*/ 0 60000 65536"/>
                <a:gd name="T15" fmla="*/ 0 60000 65536"/>
                <a:gd name="T16" fmla="*/ 0 60000 65536"/>
                <a:gd name="T17" fmla="*/ 0 60000 65536"/>
                <a:gd name="T18" fmla="*/ 0 60000 65536"/>
                <a:gd name="T19" fmla="*/ 0 60000 65536"/>
                <a:gd name="T20" fmla="*/ 0 60000 65536"/>
                <a:gd name="T21" fmla="*/ 0 w 1541"/>
                <a:gd name="T22" fmla="*/ 0 h 1128"/>
                <a:gd name="T23" fmla="*/ 1541 w 1541"/>
                <a:gd name="T24" fmla="*/ 1128 h 1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1" h="1128">
                  <a:moveTo>
                    <a:pt x="0" y="0"/>
                  </a:moveTo>
                  <a:lnTo>
                    <a:pt x="507" y="652"/>
                  </a:lnTo>
                  <a:lnTo>
                    <a:pt x="962" y="1107"/>
                  </a:lnTo>
                  <a:lnTo>
                    <a:pt x="1376" y="1128"/>
                  </a:lnTo>
                  <a:lnTo>
                    <a:pt x="1541" y="610"/>
                  </a:lnTo>
                  <a:lnTo>
                    <a:pt x="1345" y="166"/>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vi-VN"/>
            </a:p>
          </p:txBody>
        </p:sp>
        <p:sp>
          <p:nvSpPr>
            <p:cNvPr id="56378" name="Text Box 85"/>
            <p:cNvSpPr txBox="1">
              <a:spLocks noChangeArrowheads="1"/>
            </p:cNvSpPr>
            <p:nvPr/>
          </p:nvSpPr>
          <p:spPr bwMode="auto">
            <a:xfrm>
              <a:off x="2139" y="2058"/>
              <a:ext cx="1466"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sz="3200" b="1">
                  <a:latin typeface="Constantia" pitchFamily="18" charset="0"/>
                </a:rPr>
                <a:t>Bộ </a:t>
              </a:r>
            </a:p>
            <a:p>
              <a:pPr algn="ctr"/>
              <a:r>
                <a:rPr lang="en-US" sz="3200" b="1">
                  <a:latin typeface="Constantia" pitchFamily="18" charset="0"/>
                </a:rPr>
                <a:t>khuếch đại</a:t>
              </a:r>
            </a:p>
          </p:txBody>
        </p:sp>
        <p:sp>
          <p:nvSpPr>
            <p:cNvPr id="56379" name="Text Box 86"/>
            <p:cNvSpPr txBox="1">
              <a:spLocks noChangeArrowheads="1"/>
            </p:cNvSpPr>
            <p:nvPr/>
          </p:nvSpPr>
          <p:spPr bwMode="auto">
            <a:xfrm>
              <a:off x="407" y="3084"/>
              <a:ext cx="151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sz="2400" b="1">
                  <a:solidFill>
                    <a:srgbClr val="FF0000"/>
                  </a:solidFill>
                  <a:latin typeface="Constantia" pitchFamily="18" charset="0"/>
                </a:rPr>
                <a:t>FET là phần tử được điều khiển bằng áp</a:t>
              </a:r>
            </a:p>
          </p:txBody>
        </p:sp>
        <p:grpSp>
          <p:nvGrpSpPr>
            <p:cNvPr id="56380" name="Group 87"/>
            <p:cNvGrpSpPr>
              <a:grpSpLocks/>
            </p:cNvGrpSpPr>
            <p:nvPr/>
          </p:nvGrpSpPr>
          <p:grpSpPr bwMode="auto">
            <a:xfrm>
              <a:off x="3948" y="2953"/>
              <a:ext cx="859" cy="730"/>
              <a:chOff x="3948" y="2953"/>
              <a:chExt cx="859" cy="730"/>
            </a:xfrm>
          </p:grpSpPr>
          <p:sp>
            <p:nvSpPr>
              <p:cNvPr id="56381" name="Line 88"/>
              <p:cNvSpPr>
                <a:spLocks noChangeShapeType="1"/>
              </p:cNvSpPr>
              <p:nvPr/>
            </p:nvSpPr>
            <p:spPr bwMode="auto">
              <a:xfrm flipH="1">
                <a:off x="4440" y="3129"/>
                <a:ext cx="0" cy="39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6382" name="Group 89"/>
              <p:cNvGrpSpPr>
                <a:grpSpLocks/>
              </p:cNvGrpSpPr>
              <p:nvPr/>
            </p:nvGrpSpPr>
            <p:grpSpPr bwMode="auto">
              <a:xfrm>
                <a:off x="3948" y="2953"/>
                <a:ext cx="859" cy="730"/>
                <a:chOff x="3948" y="2953"/>
                <a:chExt cx="859" cy="730"/>
              </a:xfrm>
            </p:grpSpPr>
            <p:sp>
              <p:nvSpPr>
                <p:cNvPr id="56383" name="Oval 90"/>
                <p:cNvSpPr>
                  <a:spLocks noChangeArrowheads="1"/>
                </p:cNvSpPr>
                <p:nvPr/>
              </p:nvSpPr>
              <p:spPr bwMode="auto">
                <a:xfrm>
                  <a:off x="4218" y="3026"/>
                  <a:ext cx="589" cy="59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56384" name="Line 91"/>
                <p:cNvSpPr>
                  <a:spLocks noChangeShapeType="1"/>
                </p:cNvSpPr>
                <p:nvPr/>
              </p:nvSpPr>
              <p:spPr bwMode="auto">
                <a:xfrm flipH="1">
                  <a:off x="3948" y="3324"/>
                  <a:ext cx="48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5" name="AutoShape 92"/>
                <p:cNvSpPr>
                  <a:spLocks noChangeArrowheads="1"/>
                </p:cNvSpPr>
                <p:nvPr/>
              </p:nvSpPr>
              <p:spPr bwMode="auto">
                <a:xfrm rot="5400000">
                  <a:off x="4292" y="3248"/>
                  <a:ext cx="145" cy="145"/>
                </a:xfrm>
                <a:prstGeom prst="triangle">
                  <a:avLst>
                    <a:gd name="adj" fmla="val 50000"/>
                  </a:avLst>
                </a:prstGeom>
                <a:solidFill>
                  <a:schemeClr val="tx1"/>
                </a:solidFill>
                <a:ln w="9525">
                  <a:solidFill>
                    <a:schemeClr val="tx1"/>
                  </a:solidFill>
                  <a:miter lim="800000"/>
                  <a:headEnd/>
                  <a:tailEnd/>
                </a:ln>
              </p:spPr>
              <p:txBody>
                <a:bodyPr wrap="none" anchor="ctr"/>
                <a:lstStyle/>
                <a:p>
                  <a:endParaRPr lang="vi-VN"/>
                </a:p>
              </p:txBody>
            </p:sp>
            <p:sp>
              <p:nvSpPr>
                <p:cNvPr id="56386" name="Line 93"/>
                <p:cNvSpPr>
                  <a:spLocks noChangeShapeType="1"/>
                </p:cNvSpPr>
                <p:nvPr/>
              </p:nvSpPr>
              <p:spPr bwMode="auto">
                <a:xfrm>
                  <a:off x="4448" y="3207"/>
                  <a:ext cx="24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7" name="Line 94"/>
                <p:cNvSpPr>
                  <a:spLocks noChangeShapeType="1"/>
                </p:cNvSpPr>
                <p:nvPr/>
              </p:nvSpPr>
              <p:spPr bwMode="auto">
                <a:xfrm>
                  <a:off x="4444" y="3433"/>
                  <a:ext cx="24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8" name="Line 95"/>
                <p:cNvSpPr>
                  <a:spLocks noChangeShapeType="1"/>
                </p:cNvSpPr>
                <p:nvPr/>
              </p:nvSpPr>
              <p:spPr bwMode="auto">
                <a:xfrm rot="-5400000">
                  <a:off x="4550" y="3559"/>
                  <a:ext cx="24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9" name="Line 96"/>
                <p:cNvSpPr>
                  <a:spLocks noChangeShapeType="1"/>
                </p:cNvSpPr>
                <p:nvPr/>
              </p:nvSpPr>
              <p:spPr bwMode="auto">
                <a:xfrm rot="-5400000">
                  <a:off x="4554" y="3077"/>
                  <a:ext cx="24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sp>
        <p:nvSpPr>
          <p:cNvPr id="56376" name="Slide Number Placeholder 9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3E0593C-EB09-4487-B0E3-1EFDC780DB7F}" type="slidenum">
              <a:rPr lang="en-US" smtClean="0"/>
              <a:pPr eaLnBrk="1" hangingPunct="1"/>
              <a:t>6</a:t>
            </a:fld>
            <a:endParaRPr lang="en-US" smtClean="0"/>
          </a:p>
        </p:txBody>
      </p:sp>
    </p:spTree>
    <p:extLst>
      <p:ext uri="{BB962C8B-B14F-4D97-AF65-F5344CB8AC3E}">
        <p14:creationId xmlns:p14="http://schemas.microsoft.com/office/powerpoint/2010/main" val="2971543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a:bodyPr>
          <a:lstStyle/>
          <a:p>
            <a:pPr eaLnBrk="1" hangingPunct="1"/>
            <a:r>
              <a:rPr lang="en-US" smtClean="0">
                <a:solidFill>
                  <a:srgbClr val="0000FF"/>
                </a:solidFill>
              </a:rPr>
              <a:t>SCR - Ứng dụng</a:t>
            </a:r>
          </a:p>
        </p:txBody>
      </p:sp>
      <p:sp>
        <p:nvSpPr>
          <p:cNvPr id="40964" name="Rectangle 4"/>
          <p:cNvSpPr>
            <a:spLocks noGrp="1" noChangeArrowheads="1"/>
          </p:cNvSpPr>
          <p:nvPr>
            <p:ph type="body" sz="half" idx="1"/>
          </p:nvPr>
        </p:nvSpPr>
        <p:spPr>
          <a:xfrm>
            <a:off x="228600" y="1600200"/>
            <a:ext cx="4038600" cy="4525963"/>
          </a:xfrm>
        </p:spPr>
        <p:txBody>
          <a:bodyPr>
            <a:normAutofit lnSpcReduction="10000"/>
          </a:bodyPr>
          <a:lstStyle/>
          <a:p>
            <a:r>
              <a:rPr lang="vi-VN" sz="2000" smtClean="0"/>
              <a:t>SCR thường được dùng trong các mạch điều khiển nguồn điện (các mạch chỉnh lưu có điều khiển), điều khiển động cơ, đèn…</a:t>
            </a:r>
          </a:p>
          <a:p>
            <a:r>
              <a:rPr lang="vi-VN" sz="2000" smtClean="0"/>
              <a:t>Trong các mạch ứng dụng này thường đặt U</a:t>
            </a:r>
            <a:r>
              <a:rPr lang="vi-VN" sz="2000" baseline="-25000" smtClean="0"/>
              <a:t>AK</a:t>
            </a:r>
            <a:r>
              <a:rPr lang="vi-VN" sz="2000" smtClean="0"/>
              <a:t>  nào đó lên SCR để nó chỉ làm việc ở vùng ngược (trong vùng này SCR hoạt động giống một diode) và dùng dòng I</a:t>
            </a:r>
            <a:r>
              <a:rPr lang="vi-VN" sz="2000" baseline="-25000" smtClean="0"/>
              <a:t>G</a:t>
            </a:r>
            <a:r>
              <a:rPr lang="vi-VN" sz="2000" smtClean="0"/>
              <a:t> để điều khiển thời điểm dẫn của SCR (tăng I</a:t>
            </a:r>
            <a:r>
              <a:rPr lang="vi-VN" sz="2000" baseline="-25000" smtClean="0"/>
              <a:t>G</a:t>
            </a:r>
            <a:r>
              <a:rPr lang="vi-VN" sz="2000" smtClean="0"/>
              <a:t> đến khi U</a:t>
            </a:r>
            <a:r>
              <a:rPr lang="vi-VN" sz="2000" baseline="-25000" smtClean="0"/>
              <a:t>AK</a:t>
            </a:r>
            <a:r>
              <a:rPr lang="vi-VN" sz="2000" smtClean="0"/>
              <a:t> = VBo). SCR dẫn cả khi ngắt I</a:t>
            </a:r>
            <a:r>
              <a:rPr lang="vi-VN" sz="2000" baseline="-25000" smtClean="0"/>
              <a:t>G</a:t>
            </a:r>
            <a:r>
              <a:rPr lang="vi-VN" sz="2000" smtClean="0"/>
              <a:t>.</a:t>
            </a:r>
          </a:p>
        </p:txBody>
      </p:sp>
      <p:sp>
        <p:nvSpPr>
          <p:cNvPr id="40965" name="Rectangle 5"/>
          <p:cNvSpPr>
            <a:spLocks noGrp="1" noChangeArrowheads="1"/>
          </p:cNvSpPr>
          <p:nvPr>
            <p:ph sz="half" idx="2"/>
          </p:nvPr>
        </p:nvSpPr>
        <p:spPr/>
        <p:txBody>
          <a:bodyPr>
            <a:normAutofit lnSpcReduction="10000"/>
          </a:bodyPr>
          <a:lstStyle/>
          <a:p>
            <a:r>
              <a:rPr lang="vi-VN" sz="2000" smtClean="0"/>
              <a:t>Sơ đồ mạch và dạng sóng của mạch chỉnh lưu nửa chu kỳ dùng SCR.</a:t>
            </a:r>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r>
              <a:rPr lang="vi-VN" sz="2000" smtClean="0"/>
              <a:t>Xung đưa vào cực cửa G sẽ quyết định thời điểm dẫn của SCR. Khi SCR dẫn mới có điện áp ra trên tải.</a:t>
            </a:r>
            <a:endParaRPr lang="en-US" sz="2000" smtClean="0"/>
          </a:p>
        </p:txBody>
      </p:sp>
      <p:sp>
        <p:nvSpPr>
          <p:cNvPr id="40966" name="Rectangle 7"/>
          <p:cNvSpPr>
            <a:spLocks noChangeArrowheads="1"/>
          </p:cNvSpPr>
          <p:nvPr/>
        </p:nvSpPr>
        <p:spPr bwMode="auto">
          <a:xfrm>
            <a:off x="0" y="2543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40962" name="Object 6"/>
          <p:cNvGraphicFramePr>
            <a:graphicFrameLocks noChangeAspect="1"/>
          </p:cNvGraphicFramePr>
          <p:nvPr/>
        </p:nvGraphicFramePr>
        <p:xfrm>
          <a:off x="4191000" y="2743200"/>
          <a:ext cx="4876800" cy="2071688"/>
        </p:xfrm>
        <a:graphic>
          <a:graphicData uri="http://schemas.openxmlformats.org/presentationml/2006/ole">
            <mc:AlternateContent xmlns:mc="http://schemas.openxmlformats.org/markup-compatibility/2006">
              <mc:Choice xmlns:v="urn:schemas-microsoft-com:vml" Requires="v">
                <p:oleObj spid="_x0000_s82960" name="Visio" r:id="rId3" imgW="4158386" imgH="1782166" progId="Visio.Drawing.11">
                  <p:embed/>
                </p:oleObj>
              </mc:Choice>
              <mc:Fallback>
                <p:oleObj name="Visio" r:id="rId3" imgW="4158386" imgH="17821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743200"/>
                        <a:ext cx="4876800" cy="207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651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pPr marL="838200" indent="-838200" eaLnBrk="1" hangingPunct="1"/>
            <a:r>
              <a:rPr lang="en-US" b="1" smtClean="0">
                <a:solidFill>
                  <a:srgbClr val="0000FF"/>
                </a:solidFill>
              </a:rPr>
              <a:t>DIAC- cấu tạo, ký hiệu</a:t>
            </a:r>
          </a:p>
        </p:txBody>
      </p:sp>
      <p:sp>
        <p:nvSpPr>
          <p:cNvPr id="65541" name="Rectangle 5"/>
          <p:cNvSpPr>
            <a:spLocks noGrp="1" noChangeArrowheads="1"/>
          </p:cNvSpPr>
          <p:nvPr>
            <p:ph type="body" sz="half" idx="1"/>
          </p:nvPr>
        </p:nvSpPr>
        <p:spPr>
          <a:xfrm>
            <a:off x="457200" y="1828800"/>
            <a:ext cx="4038600" cy="4525963"/>
          </a:xfrm>
        </p:spPr>
        <p:txBody>
          <a:bodyPr/>
          <a:lstStyle/>
          <a:p>
            <a:r>
              <a:rPr lang="vi-VN" sz="2400" smtClean="0"/>
              <a:t>Diac là một linh kiện 3 lớp với 2 tiếp giáp bán dẫn và đưa ra 2 điện cực </a:t>
            </a:r>
          </a:p>
          <a:p>
            <a:r>
              <a:rPr lang="vi-VN" sz="2400" smtClean="0"/>
              <a:t>Nguyên lý hoạt động của diac tương tự Thysistor chỉ khác là nó có khả năng dẫn cả 2 chiều khi có tín hiệu khởi động. </a:t>
            </a:r>
          </a:p>
        </p:txBody>
      </p:sp>
      <p:pic>
        <p:nvPicPr>
          <p:cNvPr id="65542" name="Picture 458"/>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4876800" y="1828800"/>
            <a:ext cx="37338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54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5542"/>
                                        </p:tgtEl>
                                        <p:attrNameLst>
                                          <p:attrName>style.visibility</p:attrName>
                                        </p:attrNameLst>
                                      </p:cBhvr>
                                      <p:to>
                                        <p:strVal val="visible"/>
                                      </p:to>
                                    </p:set>
                                    <p:anim calcmode="lin" valueType="num">
                                      <p:cBhvr additive="base">
                                        <p:cTn id="7" dur="500" fill="hold"/>
                                        <p:tgtEl>
                                          <p:spTgt spid="65542"/>
                                        </p:tgtEl>
                                        <p:attrNameLst>
                                          <p:attrName>ppt_x</p:attrName>
                                        </p:attrNameLst>
                                      </p:cBhvr>
                                      <p:tavLst>
                                        <p:tav tm="0">
                                          <p:val>
                                            <p:strVal val="#ppt_x"/>
                                          </p:val>
                                        </p:tav>
                                        <p:tav tm="100000">
                                          <p:val>
                                            <p:strVal val="#ppt_x"/>
                                          </p:val>
                                        </p:tav>
                                      </p:tavLst>
                                    </p:anim>
                                    <p:anim calcmode="lin" valueType="num">
                                      <p:cBhvr additive="base">
                                        <p:cTn id="8" dur="500" fill="hold"/>
                                        <p:tgtEl>
                                          <p:spTgt spid="6554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65541">
                                            <p:txEl>
                                              <p:pRg st="0" end="0"/>
                                            </p:txEl>
                                          </p:spTgt>
                                        </p:tgtEl>
                                        <p:attrNameLst>
                                          <p:attrName>style.visibility</p:attrName>
                                        </p:attrNameLst>
                                      </p:cBhvr>
                                      <p:to>
                                        <p:strVal val="visible"/>
                                      </p:to>
                                    </p:set>
                                    <p:animEffect transition="in" filter="blinds(horizontal)">
                                      <p:cBhvr>
                                        <p:cTn id="12" dur="500"/>
                                        <p:tgtEl>
                                          <p:spTgt spid="65541">
                                            <p:txEl>
                                              <p:pRg st="0" end="0"/>
                                            </p:txEl>
                                          </p:spTgt>
                                        </p:tgtEl>
                                      </p:cBhvr>
                                    </p:animEffect>
                                  </p:childTnLst>
                                </p:cTn>
                              </p:par>
                            </p:childTnLst>
                          </p:cTn>
                        </p:par>
                        <p:par>
                          <p:cTn id="13" fill="hold" nodeType="afterGroup">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65541">
                                            <p:txEl>
                                              <p:pRg st="1" end="1"/>
                                            </p:txEl>
                                          </p:spTgt>
                                        </p:tgtEl>
                                        <p:attrNameLst>
                                          <p:attrName>style.visibility</p:attrName>
                                        </p:attrNameLst>
                                      </p:cBhvr>
                                      <p:to>
                                        <p:strVal val="visible"/>
                                      </p:to>
                                    </p:set>
                                    <p:animEffect transition="in" filter="blinds(horizontal)">
                                      <p:cBhvr>
                                        <p:cTn id="16" dur="500"/>
                                        <p:tgtEl>
                                          <p:spTgt spid="655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p:txBody>
          <a:bodyPr>
            <a:normAutofit/>
          </a:bodyPr>
          <a:lstStyle/>
          <a:p>
            <a:pPr eaLnBrk="1" hangingPunct="1"/>
            <a:r>
              <a:rPr lang="en-US" smtClean="0">
                <a:solidFill>
                  <a:srgbClr val="0000FF"/>
                </a:solidFill>
              </a:rPr>
              <a:t>DIAC-Đặc tuyến V-A</a:t>
            </a:r>
          </a:p>
        </p:txBody>
      </p:sp>
      <p:sp>
        <p:nvSpPr>
          <p:cNvPr id="72707" name="Rectangle 5"/>
          <p:cNvSpPr>
            <a:spLocks noGrp="1" noChangeArrowheads="1"/>
          </p:cNvSpPr>
          <p:nvPr>
            <p:ph type="body" sz="half" idx="1"/>
          </p:nvPr>
        </p:nvSpPr>
        <p:spPr>
          <a:xfrm>
            <a:off x="304800" y="1309687"/>
            <a:ext cx="4495800" cy="4830763"/>
          </a:xfrm>
        </p:spPr>
        <p:txBody>
          <a:bodyPr>
            <a:noAutofit/>
          </a:bodyPr>
          <a:lstStyle/>
          <a:p>
            <a:r>
              <a:rPr lang="vi-VN" smtClean="0"/>
              <a:t>Khi đặt hiệu điện thế một chiều theo chiều nhất định đạt đến  giá trị  V</a:t>
            </a:r>
            <a:r>
              <a:rPr lang="vi-VN" baseline="-25000" smtClean="0"/>
              <a:t>B</a:t>
            </a:r>
            <a:r>
              <a:rPr lang="en-US" baseline="-25000" smtClean="0"/>
              <a:t>O</a:t>
            </a:r>
            <a:r>
              <a:rPr lang="vi-VN" smtClean="0"/>
              <a:t> thì  diac sẽ  dẫn điện. </a:t>
            </a:r>
          </a:p>
          <a:p>
            <a:r>
              <a:rPr lang="vi-VN" smtClean="0"/>
              <a:t>Khi đặt hiệu điện thế theo chiều ngược lại đến trị số –V</a:t>
            </a:r>
            <a:r>
              <a:rPr lang="vi-VN" baseline="-25000" smtClean="0"/>
              <a:t>B</a:t>
            </a:r>
            <a:r>
              <a:rPr lang="en-US" baseline="-25000" smtClean="0"/>
              <a:t>O</a:t>
            </a:r>
            <a:r>
              <a:rPr lang="vi-VN" smtClean="0"/>
              <a:t> thì DIAC cũng dẫn điện và DIAC </a:t>
            </a:r>
            <a:r>
              <a:rPr lang="en-US" smtClean="0"/>
              <a:t>giống như </a:t>
            </a:r>
            <a:r>
              <a:rPr lang="vi-VN" smtClean="0"/>
              <a:t>một điện trở âm (điện thế 2 đầu DIAC giảm khi dòng điện qua Diac tăng). </a:t>
            </a:r>
          </a:p>
        </p:txBody>
      </p:sp>
      <p:pic>
        <p:nvPicPr>
          <p:cNvPr id="67591" name="Picture 459"/>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648200" y="1600200"/>
            <a:ext cx="41910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79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67591"/>
                                        </p:tgtEl>
                                        <p:attrNameLst>
                                          <p:attrName>style.visibility</p:attrName>
                                        </p:attrNameLst>
                                      </p:cBhvr>
                                      <p:to>
                                        <p:strVal val="visible"/>
                                      </p:to>
                                    </p:set>
                                    <p:animEffect transition="in" filter="diamond(in)">
                                      <p:cBhvr>
                                        <p:cTn id="7" dur="2000"/>
                                        <p:tgtEl>
                                          <p:spTgt spid="675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2707">
                                            <p:txEl>
                                              <p:pRg st="0" end="0"/>
                                            </p:txEl>
                                          </p:spTgt>
                                        </p:tgtEl>
                                        <p:attrNameLst>
                                          <p:attrName>style.visibility</p:attrName>
                                        </p:attrNameLst>
                                      </p:cBhvr>
                                      <p:to>
                                        <p:strVal val="visible"/>
                                      </p:to>
                                    </p:set>
                                    <p:anim calcmode="lin" valueType="num">
                                      <p:cBhvr additive="base">
                                        <p:cTn id="12" dur="500" fill="hold"/>
                                        <p:tgtEl>
                                          <p:spTgt spid="7270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2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2707">
                                            <p:txEl>
                                              <p:pRg st="1" end="1"/>
                                            </p:txEl>
                                          </p:spTgt>
                                        </p:tgtEl>
                                        <p:attrNameLst>
                                          <p:attrName>style.visibility</p:attrName>
                                        </p:attrNameLst>
                                      </p:cBhvr>
                                      <p:to>
                                        <p:strVal val="visible"/>
                                      </p:to>
                                    </p:set>
                                    <p:anim calcmode="lin" valueType="num">
                                      <p:cBhvr additive="base">
                                        <p:cTn id="18"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27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p:txBody>
          <a:bodyPr>
            <a:normAutofit/>
          </a:bodyPr>
          <a:lstStyle/>
          <a:p>
            <a:pPr eaLnBrk="1" hangingPunct="1"/>
            <a:r>
              <a:rPr lang="en-US" smtClean="0">
                <a:solidFill>
                  <a:srgbClr val="0000FF"/>
                </a:solidFill>
              </a:rPr>
              <a:t>DIAC-Đặc tuyến V-A</a:t>
            </a:r>
          </a:p>
        </p:txBody>
      </p:sp>
      <p:sp>
        <p:nvSpPr>
          <p:cNvPr id="72707" name="Rectangle 5"/>
          <p:cNvSpPr>
            <a:spLocks noGrp="1" noChangeArrowheads="1"/>
          </p:cNvSpPr>
          <p:nvPr>
            <p:ph type="body" sz="half" idx="1"/>
          </p:nvPr>
        </p:nvSpPr>
        <p:spPr>
          <a:xfrm>
            <a:off x="228600" y="1371600"/>
            <a:ext cx="4495800" cy="4830763"/>
          </a:xfrm>
        </p:spPr>
        <p:txBody>
          <a:bodyPr>
            <a:noAutofit/>
          </a:bodyPr>
          <a:lstStyle/>
          <a:p>
            <a:r>
              <a:rPr lang="vi-VN" smtClean="0"/>
              <a:t>Điện áp V</a:t>
            </a:r>
            <a:r>
              <a:rPr lang="vi-VN" baseline="-25000" smtClean="0"/>
              <a:t>B</a:t>
            </a:r>
            <a:r>
              <a:rPr lang="en-US" baseline="-25000" smtClean="0"/>
              <a:t>O</a:t>
            </a:r>
            <a:r>
              <a:rPr lang="vi-VN" smtClean="0"/>
              <a:t> được gọi là điện áp ngưỡng thủng của </a:t>
            </a:r>
            <a:r>
              <a:rPr lang="en-US" smtClean="0"/>
              <a:t>DIAC</a:t>
            </a:r>
            <a:r>
              <a:rPr lang="vi-VN" smtClean="0"/>
              <a:t>, có giá trị như nhau ở hai hướng. </a:t>
            </a:r>
            <a:endParaRPr lang="en-US" smtClean="0"/>
          </a:p>
          <a:p>
            <a:r>
              <a:rPr lang="en-US" smtClean="0"/>
              <a:t>DIAC</a:t>
            </a:r>
            <a:r>
              <a:rPr lang="vi-VN" smtClean="0"/>
              <a:t> được dùng để mở các thysistor lớn hơn như SCR và Triac.</a:t>
            </a:r>
          </a:p>
        </p:txBody>
      </p:sp>
      <p:pic>
        <p:nvPicPr>
          <p:cNvPr id="67591" name="Picture 459"/>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4724400" y="1524000"/>
            <a:ext cx="41910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36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67591"/>
                                        </p:tgtEl>
                                        <p:attrNameLst>
                                          <p:attrName>style.visibility</p:attrName>
                                        </p:attrNameLst>
                                      </p:cBhvr>
                                      <p:to>
                                        <p:strVal val="visible"/>
                                      </p:to>
                                    </p:set>
                                    <p:animEffect transition="in" filter="diamond(in)">
                                      <p:cBhvr>
                                        <p:cTn id="7" dur="2000"/>
                                        <p:tgtEl>
                                          <p:spTgt spid="675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2707">
                                            <p:txEl>
                                              <p:pRg st="0" end="0"/>
                                            </p:txEl>
                                          </p:spTgt>
                                        </p:tgtEl>
                                        <p:attrNameLst>
                                          <p:attrName>style.visibility</p:attrName>
                                        </p:attrNameLst>
                                      </p:cBhvr>
                                      <p:to>
                                        <p:strVal val="visible"/>
                                      </p:to>
                                    </p:set>
                                    <p:anim calcmode="lin" valueType="num">
                                      <p:cBhvr additive="base">
                                        <p:cTn id="12" dur="500" fill="hold"/>
                                        <p:tgtEl>
                                          <p:spTgt spid="7270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2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2707">
                                            <p:txEl>
                                              <p:pRg st="1" end="1"/>
                                            </p:txEl>
                                          </p:spTgt>
                                        </p:tgtEl>
                                        <p:attrNameLst>
                                          <p:attrName>style.visibility</p:attrName>
                                        </p:attrNameLst>
                                      </p:cBhvr>
                                      <p:to>
                                        <p:strVal val="visible"/>
                                      </p:to>
                                    </p:set>
                                    <p:anim calcmode="lin" valueType="num">
                                      <p:cBhvr additive="base">
                                        <p:cTn id="18"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27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marL="838200" indent="-838200" eaLnBrk="1" hangingPunct="1"/>
            <a:r>
              <a:rPr lang="en-US" sz="3600" b="1" smtClean="0">
                <a:solidFill>
                  <a:srgbClr val="0000FF"/>
                </a:solidFill>
              </a:rPr>
              <a:t>TRIAC</a:t>
            </a:r>
          </a:p>
        </p:txBody>
      </p:sp>
      <p:sp>
        <p:nvSpPr>
          <p:cNvPr id="41988" name="Rectangle 3"/>
          <p:cNvSpPr>
            <a:spLocks noGrp="1" noChangeArrowheads="1"/>
          </p:cNvSpPr>
          <p:nvPr>
            <p:ph type="body" idx="1"/>
          </p:nvPr>
        </p:nvSpPr>
        <p:spPr>
          <a:xfrm>
            <a:off x="457200" y="1295400"/>
            <a:ext cx="8229600" cy="4525963"/>
          </a:xfrm>
        </p:spPr>
        <p:txBody>
          <a:bodyPr>
            <a:normAutofit/>
          </a:bodyPr>
          <a:lstStyle/>
          <a:p>
            <a:r>
              <a:rPr lang="fr-FR" smtClean="0"/>
              <a:t>Triac là một chuyển mạch bán dẫn 3 cực. </a:t>
            </a:r>
          </a:p>
          <a:p>
            <a:r>
              <a:rPr lang="vi-VN" smtClean="0"/>
              <a:t>Triac được coi là một SCR dẫn cả 2 hướng tương tự như diac. Tuy nhiên, điểm khác của triac so với diac là có thể điều khiển điện áp ngưỡng thủng V</a:t>
            </a:r>
            <a:r>
              <a:rPr lang="vi-VN" baseline="-25000" smtClean="0"/>
              <a:t>Bo</a:t>
            </a:r>
            <a:r>
              <a:rPr lang="vi-VN" smtClean="0"/>
              <a:t> nhờ dòng cực cửa I</a:t>
            </a:r>
            <a:r>
              <a:rPr lang="vi-VN" baseline="-25000" smtClean="0"/>
              <a:t>G</a:t>
            </a:r>
            <a:r>
              <a:rPr lang="vi-VN" smtClean="0"/>
              <a:t>. </a:t>
            </a:r>
          </a:p>
          <a:p>
            <a:r>
              <a:rPr lang="fr-FR" smtClean="0"/>
              <a:t>Cấu trúc và ký hiệu của triac</a:t>
            </a:r>
            <a:endParaRPr lang="en-US" smtClean="0"/>
          </a:p>
        </p:txBody>
      </p:sp>
      <p:sp>
        <p:nvSpPr>
          <p:cNvPr id="41989"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70662" name="Object 6"/>
          <p:cNvGraphicFramePr>
            <a:graphicFrameLocks noChangeAspect="1"/>
          </p:cNvGraphicFramePr>
          <p:nvPr>
            <p:extLst>
              <p:ext uri="{D42A27DB-BD31-4B8C-83A1-F6EECF244321}">
                <p14:modId xmlns:p14="http://schemas.microsoft.com/office/powerpoint/2010/main" val="3128243086"/>
              </p:ext>
            </p:extLst>
          </p:nvPr>
        </p:nvGraphicFramePr>
        <p:xfrm>
          <a:off x="647700" y="3810000"/>
          <a:ext cx="7848600" cy="2900363"/>
        </p:xfrm>
        <a:graphic>
          <a:graphicData uri="http://schemas.openxmlformats.org/presentationml/2006/ole">
            <mc:AlternateContent xmlns:mc="http://schemas.openxmlformats.org/markup-compatibility/2006">
              <mc:Choice xmlns:v="urn:schemas-microsoft-com:vml" Requires="v">
                <p:oleObj spid="_x0000_s83984" name="Visio" r:id="rId3" imgW="4750918" imgH="1763268" progId="Visio.Drawing.11">
                  <p:embed/>
                </p:oleObj>
              </mc:Choice>
              <mc:Fallback>
                <p:oleObj name="Visio" r:id="rId3" imgW="4750918" imgH="176326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3810000"/>
                        <a:ext cx="7848600" cy="290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362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checkerboard(across)">
                                      <p:cBhvr>
                                        <p:cTn id="7" dur="5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solidFill>
                  <a:srgbClr val="0000FF"/>
                </a:solidFill>
              </a:rPr>
              <a:t>TRIAC-đặc tuyến V-A</a:t>
            </a:r>
          </a:p>
        </p:txBody>
      </p:sp>
      <p:pic>
        <p:nvPicPr>
          <p:cNvPr id="73731" name="Picture 461"/>
          <p:cNvPicPr>
            <a:picLocks noGrp="1" noChangeAspect="1" noChangeArrowheads="1"/>
          </p:cNvPicPr>
          <p:nvPr>
            <p:ph type="body" sz="half" idx="4294967295"/>
          </p:nvPr>
        </p:nvPicPr>
        <p:blipFill>
          <a:blip r:embed="rId2">
            <a:extLst>
              <a:ext uri="{28A0092B-C50C-407E-A947-70E740481C1C}">
                <a14:useLocalDpi xmlns:a14="http://schemas.microsoft.com/office/drawing/2010/main" val="0"/>
              </a:ext>
            </a:extLst>
          </a:blip>
          <a:srcRect/>
          <a:stretch>
            <a:fillRect/>
          </a:stretch>
        </p:blipFill>
        <p:spPr>
          <a:xfrm>
            <a:off x="685800" y="1524000"/>
            <a:ext cx="7932271" cy="4821238"/>
          </a:xfrm>
          <a:prstGeom prst="rect">
            <a:avLst/>
          </a:prstGeom>
          <a:noFill/>
        </p:spPr>
      </p:pic>
    </p:spTree>
    <p:extLst>
      <p:ext uri="{BB962C8B-B14F-4D97-AF65-F5344CB8AC3E}">
        <p14:creationId xmlns:p14="http://schemas.microsoft.com/office/powerpoint/2010/main" val="3094272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74638"/>
            <a:ext cx="8229600" cy="792162"/>
          </a:xfrm>
        </p:spPr>
        <p:txBody>
          <a:bodyPr/>
          <a:lstStyle/>
          <a:p>
            <a:pPr eaLnBrk="1" hangingPunct="1"/>
            <a:r>
              <a:rPr lang="vi-VN" sz="3600" smtClean="0">
                <a:solidFill>
                  <a:srgbClr val="0000FF"/>
                </a:solidFill>
              </a:rPr>
              <a:t>TRIAC-Cấp điện áp phân cực</a:t>
            </a:r>
            <a:endParaRPr lang="en-US" sz="3600" smtClean="0">
              <a:solidFill>
                <a:srgbClr val="0000FF"/>
              </a:solidFill>
            </a:endParaRPr>
          </a:p>
        </p:txBody>
      </p:sp>
      <p:sp>
        <p:nvSpPr>
          <p:cNvPr id="74755" name="Rectangle 3"/>
          <p:cNvSpPr>
            <a:spLocks noGrp="1" noChangeArrowheads="1"/>
          </p:cNvSpPr>
          <p:nvPr>
            <p:ph type="body" idx="1"/>
          </p:nvPr>
        </p:nvSpPr>
        <p:spPr>
          <a:xfrm>
            <a:off x="457200" y="1143000"/>
            <a:ext cx="8229600" cy="4525963"/>
          </a:xfrm>
        </p:spPr>
        <p:txBody>
          <a:bodyPr>
            <a:normAutofit/>
          </a:bodyPr>
          <a:lstStyle/>
          <a:p>
            <a:r>
              <a:rPr lang="vi-VN" smtClean="0"/>
              <a:t>Khi điện áp cực MT2 dương hơn cực MT1, để TRIAC dẫn điện cần kích dòng I</a:t>
            </a:r>
            <a:r>
              <a:rPr lang="vi-VN" baseline="-25000" smtClean="0"/>
              <a:t>G</a:t>
            </a:r>
            <a:r>
              <a:rPr lang="vi-VN" smtClean="0"/>
              <a:t> dương.</a:t>
            </a:r>
          </a:p>
          <a:p>
            <a:r>
              <a:rPr lang="vi-VN" smtClean="0"/>
              <a:t> Khi điện áp cực MT2 âm hơn đầu MT1, để TRIAC dẫn điện cần kích dòng I</a:t>
            </a:r>
            <a:r>
              <a:rPr lang="vi-VN" baseline="-25000" smtClean="0"/>
              <a:t>G</a:t>
            </a:r>
            <a:r>
              <a:rPr lang="vi-VN" smtClean="0"/>
              <a:t> âm. </a:t>
            </a:r>
          </a:p>
          <a:p>
            <a:r>
              <a:rPr lang="vi-VN" smtClean="0"/>
              <a:t>TRIAC dẫn điện khi điện áp giữa 2 cực MT1 và MT2 lớn hơn giá trị điện áp ngưỡng thủng V</a:t>
            </a:r>
            <a:r>
              <a:rPr lang="en-US" baseline="-25000" smtClean="0"/>
              <a:t>BO</a:t>
            </a:r>
            <a:r>
              <a:rPr lang="vi-VN" smtClean="0"/>
              <a:t>. Giống SCR, giá trị ngưỡng V</a:t>
            </a:r>
            <a:r>
              <a:rPr lang="vi-VN" baseline="-25000" smtClean="0"/>
              <a:t>B</a:t>
            </a:r>
            <a:r>
              <a:rPr lang="en-US" baseline="-25000" smtClean="0"/>
              <a:t>O</a:t>
            </a:r>
            <a:r>
              <a:rPr lang="vi-VN" smtClean="0"/>
              <a:t> có thể được điều khiển bằng dòng I</a:t>
            </a:r>
            <a:r>
              <a:rPr lang="vi-VN" baseline="-25000" smtClean="0"/>
              <a:t>G</a:t>
            </a:r>
            <a:r>
              <a:rPr lang="vi-VN" smtClean="0"/>
              <a:t>. TRIAC có thể dẫn theo 2 hướng</a:t>
            </a:r>
          </a:p>
          <a:p>
            <a:r>
              <a:rPr lang="vi-VN" smtClean="0"/>
              <a:t>C</a:t>
            </a:r>
            <a:r>
              <a:rPr lang="en-US" smtClean="0"/>
              <a:t>á</a:t>
            </a:r>
            <a:r>
              <a:rPr lang="vi-VN" smtClean="0"/>
              <a:t>c c</a:t>
            </a:r>
            <a:r>
              <a:rPr lang="en-US" smtClean="0"/>
              <a:t>á</a:t>
            </a:r>
            <a:r>
              <a:rPr lang="vi-VN" smtClean="0"/>
              <a:t>ch cấp điện </a:t>
            </a:r>
            <a:r>
              <a:rPr lang="en-US" smtClean="0"/>
              <a:t>á</a:t>
            </a:r>
            <a:r>
              <a:rPr lang="vi-VN" smtClean="0"/>
              <a:t>p cho TRIAC</a:t>
            </a:r>
          </a:p>
        </p:txBody>
      </p:sp>
      <p:pic>
        <p:nvPicPr>
          <p:cNvPr id="74756" name="Picture 462"/>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295400" y="4822371"/>
            <a:ext cx="6172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5645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linds(horizontal)">
                                      <p:cBhvr>
                                        <p:cTn id="7" dur="500"/>
                                        <p:tgtEl>
                                          <p:spTgt spid="7475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animEffect transition="in" filter="blinds(horizontal)">
                                      <p:cBhvr>
                                        <p:cTn id="11" dur="500"/>
                                        <p:tgtEl>
                                          <p:spTgt spid="74755">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animEffect transition="in" filter="blinds(horizontal)">
                                      <p:cBhvr>
                                        <p:cTn id="15" dur="500"/>
                                        <p:tgtEl>
                                          <p:spTgt spid="74755">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animEffect transition="in" filter="blinds(horizontal)">
                                      <p:cBhvr>
                                        <p:cTn id="19" dur="500"/>
                                        <p:tgtEl>
                                          <p:spTgt spid="74755">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nodeType="clickEffect">
                                  <p:stCondLst>
                                    <p:cond delay="0"/>
                                  </p:stCondLst>
                                  <p:childTnLst>
                                    <p:set>
                                      <p:cBhvr>
                                        <p:cTn id="23" dur="1" fill="hold">
                                          <p:stCondLst>
                                            <p:cond delay="0"/>
                                          </p:stCondLst>
                                        </p:cTn>
                                        <p:tgtEl>
                                          <p:spTgt spid="74756"/>
                                        </p:tgtEl>
                                        <p:attrNameLst>
                                          <p:attrName>style.visibility</p:attrName>
                                        </p:attrNameLst>
                                      </p:cBhvr>
                                      <p:to>
                                        <p:strVal val="visible"/>
                                      </p:to>
                                    </p:set>
                                    <p:animEffect transition="in" filter="diamond(in)">
                                      <p:cBhvr>
                                        <p:cTn id="24" dur="2000"/>
                                        <p:tgtEl>
                                          <p:spTgt spid="74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74638"/>
            <a:ext cx="8229600" cy="563562"/>
          </a:xfrm>
        </p:spPr>
        <p:txBody>
          <a:bodyPr>
            <a:normAutofit fontScale="90000"/>
          </a:bodyPr>
          <a:lstStyle/>
          <a:p>
            <a:pPr eaLnBrk="1" hangingPunct="1"/>
            <a:r>
              <a:rPr lang="en-US" sz="3600" smtClean="0">
                <a:solidFill>
                  <a:srgbClr val="0000FF"/>
                </a:solidFill>
              </a:rPr>
              <a:t>TRIAC-Ứng dụng</a:t>
            </a:r>
          </a:p>
        </p:txBody>
      </p:sp>
      <p:sp>
        <p:nvSpPr>
          <p:cNvPr id="75779" name="Rectangle 3"/>
          <p:cNvSpPr>
            <a:spLocks noGrp="1" noChangeArrowheads="1"/>
          </p:cNvSpPr>
          <p:nvPr>
            <p:ph type="body" idx="1"/>
          </p:nvPr>
        </p:nvSpPr>
        <p:spPr>
          <a:xfrm>
            <a:off x="457200" y="1066800"/>
            <a:ext cx="8458200" cy="4525963"/>
          </a:xfrm>
        </p:spPr>
        <p:txBody>
          <a:bodyPr/>
          <a:lstStyle/>
          <a:p>
            <a:r>
              <a:rPr lang="en-US" sz="2400" smtClean="0"/>
              <a:t>Do tính chất dẫn </a:t>
            </a:r>
            <a:r>
              <a:rPr lang="vi-VN" sz="2400" smtClean="0"/>
              <a:t>dẫn điện cả 2 chiều nên Triac được ứng dụng trong mạch xoay chiều thuận lợi hơn SCR để điều khiển nguồn điện </a:t>
            </a:r>
          </a:p>
          <a:p>
            <a:r>
              <a:rPr lang="vi-VN" sz="2400" smtClean="0"/>
              <a:t>Mạch dùng Triac điều khiển nguồn điện </a:t>
            </a:r>
          </a:p>
        </p:txBody>
      </p:sp>
      <p:pic>
        <p:nvPicPr>
          <p:cNvPr id="81924" name="Picture 463"/>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28600" y="3200400"/>
            <a:ext cx="8751888"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09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diamond(in)">
                                      <p:cBhvr>
                                        <p:cTn id="7" dur="2000"/>
                                        <p:tgtEl>
                                          <p:spTgt spid="8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338328"/>
            <a:ext cx="8229600" cy="957072"/>
          </a:xfrm>
        </p:spPr>
        <p:txBody>
          <a:bodyPr>
            <a:normAutofit fontScale="90000"/>
          </a:bodyPr>
          <a:lstStyle/>
          <a:p>
            <a:r>
              <a:rPr lang="en-US" sz="6000" smtClean="0"/>
              <a:t>Phân loại</a:t>
            </a:r>
            <a:endParaRPr lang="en-US" sz="6000" smtClean="0">
              <a:latin typeface=".VnTime" pitchFamily="34" charset="0"/>
            </a:endParaRPr>
          </a:p>
        </p:txBody>
      </p:sp>
      <p:sp>
        <p:nvSpPr>
          <p:cNvPr id="57347" name="Rectangle 3"/>
          <p:cNvSpPr>
            <a:spLocks noGrp="1" noChangeArrowheads="1"/>
          </p:cNvSpPr>
          <p:nvPr>
            <p:ph type="body" idx="1"/>
          </p:nvPr>
        </p:nvSpPr>
        <p:spPr>
          <a:xfrm>
            <a:off x="533400" y="4250871"/>
            <a:ext cx="8229600" cy="2628900"/>
          </a:xfrm>
        </p:spPr>
        <p:txBody>
          <a:bodyPr>
            <a:normAutofit/>
          </a:bodyPr>
          <a:lstStyle/>
          <a:p>
            <a:r>
              <a:rPr lang="vi-VN" smtClean="0"/>
              <a:t>JFET- Junction field effect transistor) :Transistor trường có điều khiển bằng tiếp xúc P - N</a:t>
            </a:r>
          </a:p>
          <a:p>
            <a:r>
              <a:rPr lang="vi-VN" smtClean="0"/>
              <a:t>MOSFET (metal oxide semiconductor field effect transistor):  Transistor trường có cực cửa cách điện</a:t>
            </a:r>
          </a:p>
        </p:txBody>
      </p:sp>
      <p:pic>
        <p:nvPicPr>
          <p:cNvPr id="14340" name="Picture 712" descr="FET"/>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4428" y="1279071"/>
            <a:ext cx="903446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EA55859-7884-44CA-A709-44CC08DD002A}" type="slidenum">
              <a:rPr lang="en-US" smtClean="0"/>
              <a:pPr eaLnBrk="1" hangingPunct="1"/>
              <a:t>7</a:t>
            </a:fld>
            <a:endParaRPr lang="en-US" smtClean="0"/>
          </a:p>
        </p:txBody>
      </p:sp>
    </p:spTree>
    <p:extLst>
      <p:ext uri="{BB962C8B-B14F-4D97-AF65-F5344CB8AC3E}">
        <p14:creationId xmlns:p14="http://schemas.microsoft.com/office/powerpoint/2010/main" val="3939644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274638"/>
            <a:ext cx="8229600" cy="639762"/>
          </a:xfrm>
        </p:spPr>
        <p:txBody>
          <a:bodyPr>
            <a:noAutofit/>
          </a:bodyPr>
          <a:lstStyle/>
          <a:p>
            <a:r>
              <a:rPr lang="en-US" sz="5400" smtClean="0"/>
              <a:t>Ký hiệu</a:t>
            </a:r>
            <a:endParaRPr lang="en-US" sz="5400" smtClean="0">
              <a:latin typeface=".VnTime" pitchFamily="34" charset="0"/>
            </a:endParaRPr>
          </a:p>
        </p:txBody>
      </p:sp>
      <p:sp>
        <p:nvSpPr>
          <p:cNvPr id="1028" name="Rectangle 3"/>
          <p:cNvSpPr>
            <a:spLocks noGrp="1" noChangeArrowheads="1"/>
          </p:cNvSpPr>
          <p:nvPr>
            <p:ph type="body" idx="1"/>
          </p:nvPr>
        </p:nvSpPr>
        <p:spPr>
          <a:xfrm>
            <a:off x="457200" y="1219200"/>
            <a:ext cx="8686800" cy="5181600"/>
          </a:xfrm>
        </p:spPr>
        <p:txBody>
          <a:bodyPr/>
          <a:lstStyle/>
          <a:p>
            <a:r>
              <a:rPr lang="vi-VN" sz="2400" smtClean="0"/>
              <a:t>S: source </a:t>
            </a:r>
            <a:r>
              <a:rPr lang="vi-VN" sz="2400" smtClean="0">
                <a:latin typeface="Times New Roman"/>
                <a:cs typeface="Times New Roman"/>
              </a:rPr>
              <a:t>→</a:t>
            </a:r>
            <a:r>
              <a:rPr lang="vi-VN" sz="2400" smtClean="0"/>
              <a:t> cực nguồn </a:t>
            </a:r>
            <a:endParaRPr lang="en-US" sz="2400" smtClean="0"/>
          </a:p>
          <a:p>
            <a:r>
              <a:rPr lang="vi-VN" sz="2400" smtClean="0"/>
              <a:t>D: drain </a:t>
            </a:r>
            <a:r>
              <a:rPr lang="vi-VN" sz="2400" smtClean="0">
                <a:latin typeface="Times New Roman"/>
                <a:cs typeface="Times New Roman"/>
              </a:rPr>
              <a:t>→</a:t>
            </a:r>
            <a:r>
              <a:rPr lang="vi-VN" sz="2400" smtClean="0"/>
              <a:t> cực máng</a:t>
            </a:r>
          </a:p>
          <a:p>
            <a:r>
              <a:rPr lang="vi-VN" sz="2400" smtClean="0"/>
              <a:t>G: gate </a:t>
            </a:r>
            <a:r>
              <a:rPr lang="vi-VN" sz="2400" smtClean="0">
                <a:latin typeface="Times New Roman"/>
                <a:cs typeface="Times New Roman"/>
              </a:rPr>
              <a:t>→</a:t>
            </a:r>
            <a:r>
              <a:rPr lang="vi-VN" sz="2400" smtClean="0"/>
              <a:t> cực cửa là cực điều khiển</a:t>
            </a:r>
          </a:p>
        </p:txBody>
      </p:sp>
      <p:sp>
        <p:nvSpPr>
          <p:cNvPr id="1029" name="Rectangle 5"/>
          <p:cNvSpPr>
            <a:spLocks noChangeArrowheads="1"/>
          </p:cNvSpPr>
          <p:nvPr/>
        </p:nvSpPr>
        <p:spPr bwMode="auto">
          <a:xfrm>
            <a:off x="0" y="2781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03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39E7BC4-D684-472C-92A7-74C4B946DD27}" type="slidenum">
              <a:rPr lang="en-US" smtClean="0"/>
              <a:pPr eaLnBrk="1" hangingPunct="1"/>
              <a:t>8</a:t>
            </a:fld>
            <a:endParaRPr lang="en-US" smtClean="0"/>
          </a:p>
        </p:txBody>
      </p:sp>
      <p:graphicFrame>
        <p:nvGraphicFramePr>
          <p:cNvPr id="2" name="Object 1"/>
          <p:cNvGraphicFramePr>
            <a:graphicFrameLocks noChangeAspect="1"/>
          </p:cNvGraphicFramePr>
          <p:nvPr>
            <p:extLst>
              <p:ext uri="{D42A27DB-BD31-4B8C-83A1-F6EECF244321}">
                <p14:modId xmlns:p14="http://schemas.microsoft.com/office/powerpoint/2010/main" val="2520544721"/>
              </p:ext>
            </p:extLst>
          </p:nvPr>
        </p:nvGraphicFramePr>
        <p:xfrm>
          <a:off x="457200" y="3048000"/>
          <a:ext cx="8153400" cy="2438400"/>
        </p:xfrm>
        <a:graphic>
          <a:graphicData uri="http://schemas.openxmlformats.org/presentationml/2006/ole">
            <mc:AlternateContent xmlns:mc="http://schemas.openxmlformats.org/markup-compatibility/2006">
              <mc:Choice xmlns:v="urn:schemas-microsoft-com:vml" Requires="v">
                <p:oleObj spid="_x0000_s43027" name="Visio" r:id="rId3" imgW="6962657" imgH="1653162" progId="Visio.Drawing.11">
                  <p:embed/>
                </p:oleObj>
              </mc:Choice>
              <mc:Fallback>
                <p:oleObj name="Visio" r:id="rId3" imgW="6962657" imgH="1653162"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48000"/>
                        <a:ext cx="8153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27688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animEffect transition="in" filter="fade">
                                      <p:cBhvr>
                                        <p:cTn id="7" dur="1000"/>
                                        <p:tgtEl>
                                          <p:spTgt spid="1028">
                                            <p:txEl>
                                              <p:pRg st="0" end="0"/>
                                            </p:txEl>
                                          </p:spTgt>
                                        </p:tgtEl>
                                      </p:cBhvr>
                                    </p:animEffect>
                                    <p:anim calcmode="lin" valueType="num">
                                      <p:cBhvr>
                                        <p:cTn id="8" dur="1000" fill="hold"/>
                                        <p:tgtEl>
                                          <p:spTgt spid="102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28">
                                            <p:txEl>
                                              <p:pRg st="1" end="1"/>
                                            </p:txEl>
                                          </p:spTgt>
                                        </p:tgtEl>
                                        <p:attrNameLst>
                                          <p:attrName>style.visibility</p:attrName>
                                        </p:attrNameLst>
                                      </p:cBhvr>
                                      <p:to>
                                        <p:strVal val="visible"/>
                                      </p:to>
                                    </p:set>
                                    <p:animEffect transition="in" filter="fade">
                                      <p:cBhvr>
                                        <p:cTn id="14" dur="1000"/>
                                        <p:tgtEl>
                                          <p:spTgt spid="1028">
                                            <p:txEl>
                                              <p:pRg st="1" end="1"/>
                                            </p:txEl>
                                          </p:spTgt>
                                        </p:tgtEl>
                                      </p:cBhvr>
                                    </p:animEffect>
                                    <p:anim calcmode="lin" valueType="num">
                                      <p:cBhvr>
                                        <p:cTn id="15" dur="1000" fill="hold"/>
                                        <p:tgtEl>
                                          <p:spTgt spid="102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28">
                                            <p:txEl>
                                              <p:pRg st="2" end="2"/>
                                            </p:txEl>
                                          </p:spTgt>
                                        </p:tgtEl>
                                        <p:attrNameLst>
                                          <p:attrName>style.visibility</p:attrName>
                                        </p:attrNameLst>
                                      </p:cBhvr>
                                      <p:to>
                                        <p:strVal val="visible"/>
                                      </p:to>
                                    </p:set>
                                    <p:animEffect transition="in" filter="fade">
                                      <p:cBhvr>
                                        <p:cTn id="21" dur="1000"/>
                                        <p:tgtEl>
                                          <p:spTgt spid="1028">
                                            <p:txEl>
                                              <p:pRg st="2" end="2"/>
                                            </p:txEl>
                                          </p:spTgt>
                                        </p:tgtEl>
                                      </p:cBhvr>
                                    </p:animEffect>
                                    <p:anim calcmode="lin" valueType="num">
                                      <p:cBhvr>
                                        <p:cTn id="22" dur="1000" fill="hold"/>
                                        <p:tgtEl>
                                          <p:spTgt spid="102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2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457200" y="338328"/>
            <a:ext cx="8229600" cy="880872"/>
          </a:xfrm>
        </p:spPr>
        <p:txBody>
          <a:bodyPr>
            <a:noAutofit/>
          </a:bodyPr>
          <a:lstStyle/>
          <a:p>
            <a:pPr marL="838200" indent="-838200"/>
            <a:r>
              <a:rPr lang="de-DE" sz="4800" smtClean="0"/>
              <a:t>Cấu tạo, ký hiệu của JFET</a:t>
            </a:r>
            <a:endParaRPr lang="en-US" sz="4800" b="1" smtClean="0">
              <a:latin typeface=".VnTime" pitchFamily="34" charset="0"/>
            </a:endParaRPr>
          </a:p>
        </p:txBody>
      </p:sp>
      <p:sp>
        <p:nvSpPr>
          <p:cNvPr id="205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graphicFrame>
        <p:nvGraphicFramePr>
          <p:cNvPr id="16388" name="Object 4"/>
          <p:cNvGraphicFramePr>
            <a:graphicFrameLocks noChangeAspect="1"/>
          </p:cNvGraphicFramePr>
          <p:nvPr>
            <p:extLst>
              <p:ext uri="{D42A27DB-BD31-4B8C-83A1-F6EECF244321}">
                <p14:modId xmlns:p14="http://schemas.microsoft.com/office/powerpoint/2010/main" val="2882454623"/>
              </p:ext>
            </p:extLst>
          </p:nvPr>
        </p:nvGraphicFramePr>
        <p:xfrm>
          <a:off x="409903" y="1676400"/>
          <a:ext cx="8324193" cy="4876800"/>
        </p:xfrm>
        <a:graphic>
          <a:graphicData uri="http://schemas.openxmlformats.org/presentationml/2006/ole">
            <mc:AlternateContent xmlns:mc="http://schemas.openxmlformats.org/markup-compatibility/2006">
              <mc:Choice xmlns:v="urn:schemas-microsoft-com:vml" Requires="v">
                <p:oleObj spid="_x0000_s44048" name="Visio" r:id="rId3" imgW="7185321" imgH="2755573" progId="Visio.Drawing.11">
                  <p:embed/>
                </p:oleObj>
              </mc:Choice>
              <mc:Fallback>
                <p:oleObj name="Visio" r:id="rId3" imgW="7185321" imgH="275557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03" y="1676400"/>
                        <a:ext cx="8324193" cy="4876800"/>
                      </a:xfrm>
                      <a:prstGeom prst="rect">
                        <a:avLst/>
                      </a:prstGeom>
                      <a:noFill/>
                      <a:extLst/>
                    </p:spPr>
                  </p:pic>
                </p:oleObj>
              </mc:Fallback>
            </mc:AlternateContent>
          </a:graphicData>
        </a:graphic>
      </p:graphicFrame>
      <p:sp>
        <p:nvSpPr>
          <p:cNvPr id="205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CDF7892-A1D7-4BD7-9BEC-A46FED591553}" type="slidenum">
              <a:rPr lang="en-US" smtClean="0"/>
              <a:pPr eaLnBrk="1" hangingPunct="1"/>
              <a:t>9</a:t>
            </a:fld>
            <a:endParaRPr lang="en-US" smtClean="0"/>
          </a:p>
        </p:txBody>
      </p:sp>
    </p:spTree>
    <p:extLst>
      <p:ext uri="{BB962C8B-B14F-4D97-AF65-F5344CB8AC3E}">
        <p14:creationId xmlns:p14="http://schemas.microsoft.com/office/powerpoint/2010/main" val="1477883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randombar(horizontal)">
                                      <p:cBhvr>
                                        <p:cTn id="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SUBSTITUTION_ID" val="{7362DE07-F2E9-4A95-8F46-A766ADA2C430}"/>
</p:tagLst>
</file>

<file path=ppt/tags/tag10.xml><?xml version="1.0" encoding="utf-8"?>
<p:tagLst xmlns:a="http://schemas.openxmlformats.org/drawingml/2006/main" xmlns:r="http://schemas.openxmlformats.org/officeDocument/2006/relationships" xmlns:p="http://schemas.openxmlformats.org/presentationml/2006/main">
  <p:tag name="MMPROD_SUBSTITUTION_ID" val="{94F1DD99-5E7F-474D-8FB4-C2F07481144D}"/>
</p:tagLst>
</file>

<file path=ppt/tags/tag11.xml><?xml version="1.0" encoding="utf-8"?>
<p:tagLst xmlns:a="http://schemas.openxmlformats.org/drawingml/2006/main" xmlns:r="http://schemas.openxmlformats.org/officeDocument/2006/relationships" xmlns:p="http://schemas.openxmlformats.org/presentationml/2006/main">
  <p:tag name="MMPROD_SUBSTITUTION_ID" val="{AF1DD265-E740-42D4-A200-9CD7353554C6}"/>
</p:tagLst>
</file>

<file path=ppt/tags/tag12.xml><?xml version="1.0" encoding="utf-8"?>
<p:tagLst xmlns:a="http://schemas.openxmlformats.org/drawingml/2006/main" xmlns:r="http://schemas.openxmlformats.org/officeDocument/2006/relationships" xmlns:p="http://schemas.openxmlformats.org/presentationml/2006/main">
  <p:tag name="MMPROD_SUBSTITUTION_ID" val="{AF1DD265-E740-42D4-A200-9CD7353554C6}"/>
</p:tagLst>
</file>

<file path=ppt/tags/tag13.xml><?xml version="1.0" encoding="utf-8"?>
<p:tagLst xmlns:a="http://schemas.openxmlformats.org/drawingml/2006/main" xmlns:r="http://schemas.openxmlformats.org/officeDocument/2006/relationships" xmlns:p="http://schemas.openxmlformats.org/presentationml/2006/main">
  <p:tag name="MMPROD_SUBSTITUTION_ID" val="{0B6F3895-7AA8-4D1C-BD56-702C95C1B8B6}"/>
</p:tagLst>
</file>

<file path=ppt/tags/tag14.xml><?xml version="1.0" encoding="utf-8"?>
<p:tagLst xmlns:a="http://schemas.openxmlformats.org/drawingml/2006/main" xmlns:r="http://schemas.openxmlformats.org/officeDocument/2006/relationships" xmlns:p="http://schemas.openxmlformats.org/presentationml/2006/main">
  <p:tag name="MMPROD_SUBSTITUTION_ID" val="{3EA5E8CE-416C-44CE-A2E8-36CBF746008E}"/>
</p:tagLst>
</file>

<file path=ppt/tags/tag2.xml><?xml version="1.0" encoding="utf-8"?>
<p:tagLst xmlns:a="http://schemas.openxmlformats.org/drawingml/2006/main" xmlns:r="http://schemas.openxmlformats.org/officeDocument/2006/relationships" xmlns:p="http://schemas.openxmlformats.org/presentationml/2006/main">
  <p:tag name="MMPROD_SUBSTITUTION_ID" val="{A2A0E1CE-523A-4736-947B-060CF434C1B7}"/>
</p:tagLst>
</file>

<file path=ppt/tags/tag3.xml><?xml version="1.0" encoding="utf-8"?>
<p:tagLst xmlns:a="http://schemas.openxmlformats.org/drawingml/2006/main" xmlns:r="http://schemas.openxmlformats.org/officeDocument/2006/relationships" xmlns:p="http://schemas.openxmlformats.org/presentationml/2006/main">
  <p:tag name="MMPROD_SUBSTITUTION_ID" val="{8679331A-B0C0-4D1E-BC94-FFE886EC05B9}"/>
</p:tagLst>
</file>

<file path=ppt/tags/tag4.xml><?xml version="1.0" encoding="utf-8"?>
<p:tagLst xmlns:a="http://schemas.openxmlformats.org/drawingml/2006/main" xmlns:r="http://schemas.openxmlformats.org/officeDocument/2006/relationships" xmlns:p="http://schemas.openxmlformats.org/presentationml/2006/main">
  <p:tag name="MMPROD_SUBSTITUTION_ID" val="{00783A03-CE94-40CB-80CA-27369E9B4D59}"/>
</p:tagLst>
</file>

<file path=ppt/tags/tag5.xml><?xml version="1.0" encoding="utf-8"?>
<p:tagLst xmlns:a="http://schemas.openxmlformats.org/drawingml/2006/main" xmlns:r="http://schemas.openxmlformats.org/officeDocument/2006/relationships" xmlns:p="http://schemas.openxmlformats.org/presentationml/2006/main">
  <p:tag name="MMPROD_SUBSTITUTION_ID" val="{09712EAC-985D-433A-A354-862EE0F19877}"/>
</p:tagLst>
</file>

<file path=ppt/tags/tag6.xml><?xml version="1.0" encoding="utf-8"?>
<p:tagLst xmlns:a="http://schemas.openxmlformats.org/drawingml/2006/main" xmlns:r="http://schemas.openxmlformats.org/officeDocument/2006/relationships" xmlns:p="http://schemas.openxmlformats.org/presentationml/2006/main">
  <p:tag name="MMPROD_SUBSTITUTION_ID" val="{0237DD7F-27B1-41A4-985D-1EB637E75A1A}"/>
</p:tagLst>
</file>

<file path=ppt/tags/tag7.xml><?xml version="1.0" encoding="utf-8"?>
<p:tagLst xmlns:a="http://schemas.openxmlformats.org/drawingml/2006/main" xmlns:r="http://schemas.openxmlformats.org/officeDocument/2006/relationships" xmlns:p="http://schemas.openxmlformats.org/presentationml/2006/main">
  <p:tag name="MMPROD_SUBSTITUTION_ID" val="{ED175AB0-77BF-4824-94F6-3A63DAF877D3}"/>
</p:tagLst>
</file>

<file path=ppt/tags/tag8.xml><?xml version="1.0" encoding="utf-8"?>
<p:tagLst xmlns:a="http://schemas.openxmlformats.org/drawingml/2006/main" xmlns:r="http://schemas.openxmlformats.org/officeDocument/2006/relationships" xmlns:p="http://schemas.openxmlformats.org/presentationml/2006/main">
  <p:tag name="MMPROD_SUBSTITUTION_ID" val="{38B97DC8-184F-4CF5-960C-F682365F0066}"/>
</p:tagLst>
</file>

<file path=ppt/tags/tag9.xml><?xml version="1.0" encoding="utf-8"?>
<p:tagLst xmlns:a="http://schemas.openxmlformats.org/drawingml/2006/main" xmlns:r="http://schemas.openxmlformats.org/officeDocument/2006/relationships" xmlns:p="http://schemas.openxmlformats.org/presentationml/2006/main">
  <p:tag name="MMPROD_SUBSTITUTION_ID" val="{9AA62810-BD67-4101-898A-FA1D29C0011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nk">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364</TotalTime>
  <Words>3813</Words>
  <Application>Microsoft Office PowerPoint</Application>
  <PresentationFormat>On-screen Show (4:3)</PresentationFormat>
  <Paragraphs>445</Paragraphs>
  <Slides>67</Slides>
  <Notes>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67</vt:i4>
      </vt:variant>
    </vt:vector>
  </HeadingPairs>
  <TitlesOfParts>
    <vt:vector size="71" baseType="lpstr">
      <vt:lpstr>Blank</vt:lpstr>
      <vt:lpstr>Visio</vt:lpstr>
      <vt:lpstr>Equation</vt:lpstr>
      <vt:lpstr>Microsoft Visio 2003-2010 Drawing</vt:lpstr>
      <vt:lpstr>PowerPoint Presentation</vt:lpstr>
      <vt:lpstr>Transitor hiệu ứng trường  Field Effect Transistor- FET</vt:lpstr>
      <vt:lpstr>Nội dung</vt:lpstr>
      <vt:lpstr>Khái niệm chung</vt:lpstr>
      <vt:lpstr>PowerPoint Presentation</vt:lpstr>
      <vt:lpstr>PowerPoint Presentation</vt:lpstr>
      <vt:lpstr>Phân loại</vt:lpstr>
      <vt:lpstr>Ký hiệu</vt:lpstr>
      <vt:lpstr>Cấu tạo, ký hiệu của JFET</vt:lpstr>
      <vt:lpstr>Nguyên lý hoạt động của JFET</vt:lpstr>
      <vt:lpstr>JFET kênh N khi chưa phân cực</vt:lpstr>
      <vt:lpstr>JFET kênh N khi U_DS&gt;0, cực G để hở</vt:lpstr>
      <vt:lpstr>JFET kênh N khi phân cực bão hòa</vt:lpstr>
      <vt:lpstr>JFET kênh N phân cực UGS &lt; 0</vt:lpstr>
      <vt:lpstr>JFET kênh N bị thắt kênh dẫn</vt:lpstr>
      <vt:lpstr>JFET kênh N Đặc tuyến ra (1) </vt:lpstr>
      <vt:lpstr>JFET kênh N Đặc tuyến ra (2) </vt:lpstr>
      <vt:lpstr>JFET kênh N  Đặc tuyến ra (3) </vt:lpstr>
      <vt:lpstr>JFET  Đặc tuyến truyền đạt </vt:lpstr>
      <vt:lpstr>Các tham số của JFET</vt:lpstr>
      <vt:lpstr>Các tham số của JFET</vt:lpstr>
      <vt:lpstr>MOSFET</vt:lpstr>
      <vt:lpstr>MOSFET kênh có sẵn (DMOSFET)</vt:lpstr>
      <vt:lpstr>MOSFET kênh có sẵn (DMOSFET)</vt:lpstr>
      <vt:lpstr>MOSFET kênh có sẵn (DMOSFET)  Đặc tuyến ra/truyền đạt</vt:lpstr>
      <vt:lpstr>MOSFET kênh có sẵn (DMOSFET)  Đặc tuyến ra / truyền đạt</vt:lpstr>
      <vt:lpstr>MOSFET kênh cảm ứng (EMOSFET) </vt:lpstr>
      <vt:lpstr>MOSFET kênh cảm ứng (EMOSFET) </vt:lpstr>
      <vt:lpstr>MOSFET kênh cảm ứng (EMOSFET)  Đặc tuyến ra/truyền đạt</vt:lpstr>
      <vt:lpstr>Phân cực cho FET (1)</vt:lpstr>
      <vt:lpstr> Phân cực cho FET (2) Nguyên tắc chung</vt:lpstr>
      <vt:lpstr>Phân cực cho FET (3) Xác định điểm công tác tĩnh Q</vt:lpstr>
      <vt:lpstr>Sơ đồ phân cực cố định (1)</vt:lpstr>
      <vt:lpstr>Sơ đồ phân cực cố định (2)</vt:lpstr>
      <vt:lpstr>Sơ đồ phân cực cố định (3)</vt:lpstr>
      <vt:lpstr>Sơ đồ tự phân cực (1)</vt:lpstr>
      <vt:lpstr>Sơ đồ tự phân cực (2)</vt:lpstr>
      <vt:lpstr>Sơ đồ tự phân cực (3)</vt:lpstr>
      <vt:lpstr>Sơ đồ tự phân cực (3)</vt:lpstr>
      <vt:lpstr>Sơ đồ phân cực phân áp (1)</vt:lpstr>
      <vt:lpstr>Sơ đồ phân cực phân áp (2)</vt:lpstr>
      <vt:lpstr>Sơ đồ phân cực phân áp (3)</vt:lpstr>
      <vt:lpstr>Sơ đồ phân cực phân áp (4)</vt:lpstr>
      <vt:lpstr>Phân cực bằng hồi tiếp âm (1)</vt:lpstr>
      <vt:lpstr>Phân cực bằng hồi tiếp âm (2)</vt:lpstr>
      <vt:lpstr>Sơ đồ mắc FET trong mạch điện</vt:lpstr>
      <vt:lpstr>Sơ đồ mạch cực nguồn chung (CS)</vt:lpstr>
      <vt:lpstr>Sơ đồ cực máng chung (CD) </vt:lpstr>
      <vt:lpstr>Sơ đồ cực cửa chung (CG) </vt:lpstr>
      <vt:lpstr>PowerPoint Presentation</vt:lpstr>
      <vt:lpstr>Transistor đơn nối (UJT)</vt:lpstr>
      <vt:lpstr>Hoạt động của UJT (1)</vt:lpstr>
      <vt:lpstr>Hoạt động của UJT (2)</vt:lpstr>
      <vt:lpstr>Đặc tuyến V-A của UJT</vt:lpstr>
      <vt:lpstr>Các giá trị đặc trưng của UJT</vt:lpstr>
      <vt:lpstr>Ứng dụng UJT</vt:lpstr>
      <vt:lpstr>SCR (Thysistor - Silicon Controlled Rectifier)</vt:lpstr>
      <vt:lpstr>SCR - Cấu tạo và ký hiệu</vt:lpstr>
      <vt:lpstr>SCR- Nguyên tắc hoạt động</vt:lpstr>
      <vt:lpstr>SCR - Ứng dụng</vt:lpstr>
      <vt:lpstr>DIAC- cấu tạo, ký hiệu</vt:lpstr>
      <vt:lpstr>DIAC-Đặc tuyến V-A</vt:lpstr>
      <vt:lpstr>DIAC-Đặc tuyến V-A</vt:lpstr>
      <vt:lpstr>TRIAC</vt:lpstr>
      <vt:lpstr>TRIAC-đặc tuyến V-A</vt:lpstr>
      <vt:lpstr>TRIAC-Cấp điện áp phân cực</vt:lpstr>
      <vt:lpstr>TRIAC-Ứng dụng</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AutoBVT</dc:creator>
  <cp:lastModifiedBy>Nguyen Thuy Binh</cp:lastModifiedBy>
  <cp:revision>28</cp:revision>
  <dcterms:created xsi:type="dcterms:W3CDTF">2014-12-17T19:26:26Z</dcterms:created>
  <dcterms:modified xsi:type="dcterms:W3CDTF">2019-01-23T08:04:08Z</dcterms:modified>
</cp:coreProperties>
</file>